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  <p:sldMasterId id="2147483745" r:id="rId2"/>
    <p:sldMasterId id="2147483759" r:id="rId3"/>
  </p:sldMasterIdLst>
  <p:notesMasterIdLst>
    <p:notesMasterId r:id="rId33"/>
  </p:notesMasterIdLst>
  <p:sldIdLst>
    <p:sldId id="363" r:id="rId4"/>
    <p:sldId id="318" r:id="rId5"/>
    <p:sldId id="319" r:id="rId6"/>
    <p:sldId id="323" r:id="rId7"/>
    <p:sldId id="324" r:id="rId8"/>
    <p:sldId id="325" r:id="rId9"/>
    <p:sldId id="326" r:id="rId10"/>
    <p:sldId id="328" r:id="rId11"/>
    <p:sldId id="336" r:id="rId12"/>
    <p:sldId id="329" r:id="rId13"/>
    <p:sldId id="330" r:id="rId14"/>
    <p:sldId id="331" r:id="rId15"/>
    <p:sldId id="337" r:id="rId16"/>
    <p:sldId id="338" r:id="rId17"/>
    <p:sldId id="339" r:id="rId18"/>
    <p:sldId id="340" r:id="rId19"/>
    <p:sldId id="322" r:id="rId20"/>
    <p:sldId id="342" r:id="rId21"/>
    <p:sldId id="353" r:id="rId22"/>
    <p:sldId id="354" r:id="rId23"/>
    <p:sldId id="355" r:id="rId24"/>
    <p:sldId id="356" r:id="rId25"/>
    <p:sldId id="357" r:id="rId26"/>
    <p:sldId id="358" r:id="rId27"/>
    <p:sldId id="359" r:id="rId28"/>
    <p:sldId id="360" r:id="rId29"/>
    <p:sldId id="361" r:id="rId30"/>
    <p:sldId id="362" r:id="rId31"/>
    <p:sldId id="364" r:id="rId3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21D3E2-7486-4DA0-969E-A288EA5E7F58}">
          <p14:sldIdLst>
            <p14:sldId id="363"/>
            <p14:sldId id="318"/>
            <p14:sldId id="319"/>
            <p14:sldId id="323"/>
            <p14:sldId id="324"/>
            <p14:sldId id="325"/>
            <p14:sldId id="326"/>
            <p14:sldId id="328"/>
            <p14:sldId id="336"/>
            <p14:sldId id="329"/>
            <p14:sldId id="330"/>
            <p14:sldId id="331"/>
            <p14:sldId id="337"/>
            <p14:sldId id="338"/>
            <p14:sldId id="339"/>
            <p14:sldId id="340"/>
            <p14:sldId id="322"/>
          </p14:sldIdLst>
        </p14:section>
        <p14:section name="Untitled Section" id="{C2485272-DB8F-42D0-9FC7-E129887521B5}">
          <p14:sldIdLst>
            <p14:sldId id="342"/>
            <p14:sldId id="353"/>
            <p14:sldId id="354"/>
            <p14:sldId id="355"/>
            <p14:sldId id="356"/>
            <p14:sldId id="357"/>
            <p14:sldId id="358"/>
            <p14:sldId id="359"/>
            <p14:sldId id="360"/>
            <p14:sldId id="361"/>
            <p14:sldId id="362"/>
            <p14:sldId id="364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800" b="0" dirty="0" smtClean="0"/>
              <a:t>2011-2015 NTL Losses</a:t>
            </a:r>
            <a:endParaRPr lang="en-US" sz="1800" b="0" dirty="0"/>
          </a:p>
        </c:rich>
      </c:tx>
      <c:layout>
        <c:manualLayout>
          <c:xMode val="edge"/>
          <c:yMode val="edge"/>
          <c:x val="0.10403116797900262"/>
          <c:y val="9.8039215686274682E-3"/>
        </c:manualLayout>
      </c:layout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2011</c:v>
                </c:pt>
              </c:strCache>
            </c:strRef>
          </c:tx>
          <c:spPr>
            <a:ln>
              <a:noFill/>
            </a:ln>
          </c:spPr>
          <c:invertIfNegative val="0"/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"$"#,##0_);[Red]\("$"#,##0\)</c:formatCode>
                <c:ptCount val="1"/>
                <c:pt idx="0">
                  <c:v>179621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A7C-450B-8E5B-EE89A244816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"$"#,##0_);[Red]\("$"#,##0\)</c:formatCode>
                <c:ptCount val="1"/>
                <c:pt idx="0">
                  <c:v>19233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A7C-450B-8E5B-EE89A244816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Sheet1!$D$2</c:f>
              <c:numCache>
                <c:formatCode>"$"#,##0_);[Red]\("$"#,##0\)</c:formatCode>
                <c:ptCount val="1"/>
                <c:pt idx="0">
                  <c:v>148685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2A7C-450B-8E5B-EE89A244816E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Sheet1!$E$2</c:f>
              <c:numCache>
                <c:formatCode>"$"#,##0_);[Red]\("$"#,##0\)</c:formatCode>
                <c:ptCount val="1"/>
                <c:pt idx="0">
                  <c:v>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A7C-450B-8E5B-EE89A244816E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Sheet1!$F$2</c:f>
              <c:numCache>
                <c:formatCode>"$"#,##0_);[Red]\("$"#,##0\)</c:formatCode>
                <c:ptCount val="1"/>
                <c:pt idx="0">
                  <c:v>5697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2A7C-450B-8E5B-EE89A24481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33663488"/>
        <c:axId val="233669376"/>
      </c:barChart>
      <c:catAx>
        <c:axId val="2336634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233669376"/>
        <c:crosses val="autoZero"/>
        <c:auto val="1"/>
        <c:lblAlgn val="ctr"/>
        <c:lblOffset val="100"/>
        <c:noMultiLvlLbl val="0"/>
      </c:catAx>
      <c:valAx>
        <c:axId val="233669376"/>
        <c:scaling>
          <c:orientation val="minMax"/>
        </c:scaling>
        <c:delete val="0"/>
        <c:axPos val="l"/>
        <c:majorGridlines/>
        <c:numFmt formatCode="&quot;$&quot;#,##0_);[Red]\(&quot;$&quot;#,##0\)" sourceLinked="1"/>
        <c:majorTickMark val="out"/>
        <c:minorTickMark val="none"/>
        <c:tickLblPos val="nextTo"/>
        <c:txPr>
          <a:bodyPr/>
          <a:lstStyle/>
          <a:p>
            <a:pPr>
              <a:defRPr sz="1100" b="0"/>
            </a:pPr>
            <a:endParaRPr lang="en-US"/>
          </a:p>
        </c:txPr>
        <c:crossAx val="233663488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1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6562B23-7A2B-48CD-B3D4-C376B093F788}" type="datetimeFigureOut">
              <a:rPr lang="en-US" smtClean="0"/>
              <a:pPr/>
              <a:t>4/18/2017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4770553-9823-47E3-9267-6791516CE1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248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93CB34-AC5A-4339-9E25-0A4EAEC794D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5863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93CB34-AC5A-4339-9E25-0A4EAEC794D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893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93CB34-AC5A-4339-9E25-0A4EAEC794D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502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93CB34-AC5A-4339-9E25-0A4EAEC794D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97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93CB34-AC5A-4339-9E25-0A4EAEC794D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34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93CB34-AC5A-4339-9E25-0A4EAEC794D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15864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93CB34-AC5A-4339-9E25-0A4EAEC794D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8069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5" name="AutoShape 3"/>
            <p:cNvSpPr>
              <a:spLocks noChangeArrowheads="1"/>
            </p:cNvSpPr>
            <p:nvPr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blackWhite"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blackWhite">
            <a:xfrm>
              <a:off x="0" y="872"/>
              <a:ext cx="5664" cy="1152"/>
            </a:xfrm>
            <a:custGeom>
              <a:avLst/>
              <a:gdLst>
                <a:gd name="T0" fmla="*/ 0 w 4917"/>
                <a:gd name="T1" fmla="*/ 0 h 1000"/>
                <a:gd name="T2" fmla="*/ 25012 w 4917"/>
                <a:gd name="T3" fmla="*/ 0 h 1000"/>
                <a:gd name="T4" fmla="*/ 27850 w 4917"/>
                <a:gd name="T5" fmla="*/ 576 h 1000"/>
                <a:gd name="T6" fmla="*/ 25018 w 4917"/>
                <a:gd name="T7" fmla="*/ 1152 h 1000"/>
                <a:gd name="T8" fmla="*/ 0 w 4917"/>
                <a:gd name="T9" fmla="*/ 1152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17"/>
                <a:gd name="T16" fmla="*/ 0 h 1000"/>
                <a:gd name="T17" fmla="*/ 2459 w 4917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17" h="1000">
                  <a:moveTo>
                    <a:pt x="0" y="0"/>
                  </a:moveTo>
                  <a:lnTo>
                    <a:pt x="4416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8" name="Line 6"/>
            <p:cNvSpPr>
              <a:spLocks noChangeShapeType="1"/>
            </p:cNvSpPr>
            <p:nvPr/>
          </p:nvSpPr>
          <p:spPr bwMode="auto">
            <a:xfrm>
              <a:off x="0" y="1928"/>
              <a:ext cx="5232" cy="0"/>
            </a:xfrm>
            <a:prstGeom prst="line">
              <a:avLst/>
            </a:pr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</p:grpSp>
      <p:sp>
        <p:nvSpPr>
          <p:cNvPr id="1843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</p:spPr>
        <p:txBody>
          <a:bodyPr/>
          <a:lstStyle>
            <a:lvl1pPr>
              <a:defRPr sz="4600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1844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</p:spPr>
        <p:txBody>
          <a:bodyPr/>
          <a:lstStyle>
            <a:lvl1pPr marL="0" indent="0">
              <a:buFont typeface="Wingdings" pitchFamily="2" charset="2"/>
              <a:buNone/>
              <a:defRPr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31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6B3A2-514F-491C-A851-F55F5A6C67A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292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C7C6F-A605-44CD-9139-16A4A1F2414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29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D5188-CA5A-40DB-B1C9-F16DCAB68B0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896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D4511-E3D5-426D-8493-13376AE9119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20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6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600">
                <a:latin typeface="Calibri" panose="020F050202020403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6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600">
                <a:latin typeface="Calibri" panose="020F050202020403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EA689-EFE9-490C-9FD8-0022A258549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395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393AB-9327-4568-A3D5-2D920C3FCC3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622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EFAAE-8841-4C53-8197-6D43D0B9E9F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36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32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4BB8C7-A950-49E9-9D49-AED0796F1D8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78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986CF-C673-49AD-8139-E9F1A708B4D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066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5C585-097F-402B-80A6-84F72EC14FF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985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D7D1B-AB4F-42B9-9B83-7F6FE8E4C21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503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5" name="AutoShape 3"/>
            <p:cNvSpPr>
              <a:spLocks noChangeArrowheads="1"/>
            </p:cNvSpPr>
            <p:nvPr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blackWhite"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blackWhite">
            <a:xfrm>
              <a:off x="0" y="872"/>
              <a:ext cx="5664" cy="1152"/>
            </a:xfrm>
            <a:custGeom>
              <a:avLst/>
              <a:gdLst>
                <a:gd name="T0" fmla="*/ 0 w 4917"/>
                <a:gd name="T1" fmla="*/ 0 h 1000"/>
                <a:gd name="T2" fmla="*/ 25012 w 4917"/>
                <a:gd name="T3" fmla="*/ 0 h 1000"/>
                <a:gd name="T4" fmla="*/ 27850 w 4917"/>
                <a:gd name="T5" fmla="*/ 576 h 1000"/>
                <a:gd name="T6" fmla="*/ 25018 w 4917"/>
                <a:gd name="T7" fmla="*/ 1152 h 1000"/>
                <a:gd name="T8" fmla="*/ 0 w 4917"/>
                <a:gd name="T9" fmla="*/ 1152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17"/>
                <a:gd name="T16" fmla="*/ 0 h 1000"/>
                <a:gd name="T17" fmla="*/ 2459 w 4917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17" h="1000">
                  <a:moveTo>
                    <a:pt x="0" y="0"/>
                  </a:moveTo>
                  <a:lnTo>
                    <a:pt x="4416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8" name="Line 6"/>
            <p:cNvSpPr>
              <a:spLocks noChangeShapeType="1"/>
            </p:cNvSpPr>
            <p:nvPr/>
          </p:nvSpPr>
          <p:spPr bwMode="auto">
            <a:xfrm>
              <a:off x="0" y="1928"/>
              <a:ext cx="5232" cy="0"/>
            </a:xfrm>
            <a:prstGeom prst="line">
              <a:avLst/>
            </a:pr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</p:grpSp>
      <p:sp>
        <p:nvSpPr>
          <p:cNvPr id="1843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</p:spPr>
        <p:txBody>
          <a:bodyPr/>
          <a:lstStyle>
            <a:lvl1pPr>
              <a:defRPr sz="4600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1844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</p:spPr>
        <p:txBody>
          <a:bodyPr/>
          <a:lstStyle>
            <a:lvl1pPr marL="0" indent="0">
              <a:buFont typeface="Wingdings" pitchFamily="2" charset="2"/>
              <a:buNone/>
              <a:defRPr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31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6B3A2-514F-491C-A851-F55F5A6C67A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07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C7C6F-A605-44CD-9139-16A4A1F2414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467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D5188-CA5A-40DB-B1C9-F16DCAB68B0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2861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D4511-E3D5-426D-8493-13376AE9119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82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6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600">
                <a:latin typeface="Calibri" panose="020F050202020403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18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6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600">
                <a:latin typeface="Calibri" panose="020F050202020403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EA689-EFE9-490C-9FD8-0022A258549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292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393AB-9327-4568-A3D5-2D920C3FCC3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0290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EFAAE-8841-4C53-8197-6D43D0B9E9F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3394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3200">
                <a:latin typeface="Calibri" panose="020F050202020403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4BB8C7-A950-49E9-9D49-AED0796F1D8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342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986CF-C673-49AD-8139-E9F1A708B4D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9937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5C585-097F-402B-80A6-84F72EC14FF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7347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D7D1B-AB4F-42B9-9B83-7F6FE8E4C21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5899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res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oter-2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04800"/>
            <a:ext cx="8229600" cy="609600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 hasCustomPrompt="1"/>
          </p:nvPr>
        </p:nvSpPr>
        <p:spPr>
          <a:xfrm>
            <a:off x="4572000" y="3352801"/>
            <a:ext cx="3352800" cy="380999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buNone/>
              <a:defRPr lang="en-US" sz="2400" cap="all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itchFamily="34" charset="0"/>
              </a:defRPr>
            </a:lvl1pPr>
            <a:lvl2pPr marL="174625" indent="-174625">
              <a:buSzPct val="80000"/>
              <a:buFont typeface="Arial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341313" indent="-166688">
              <a:lnSpc>
                <a:spcPct val="100000"/>
              </a:lnSpc>
              <a:spcBef>
                <a:spcPts val="0"/>
              </a:spcBef>
              <a:buFont typeface="Calibri" pitchFamily="34" charset="0"/>
              <a:buChar char="-"/>
              <a:defRPr sz="1600">
                <a:solidFill>
                  <a:schemeClr val="bg1">
                    <a:lumMod val="50000"/>
                  </a:schemeClr>
                </a:solidFill>
              </a:defRPr>
            </a:lvl3pPr>
            <a:lvl4pPr marL="461963" indent="-120650">
              <a:lnSpc>
                <a:spcPct val="100000"/>
              </a:lnSpc>
              <a:spcBef>
                <a:spcPts val="0"/>
              </a:spcBef>
              <a:buSzPct val="50000"/>
              <a:buFont typeface="Courier New" pitchFamily="49" charset="0"/>
              <a:buChar char="o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r>
              <a:rPr lang="en-US" sz="24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itchFamily="34" charset="0"/>
                <a:ea typeface="+mj-ea"/>
                <a:cs typeface="+mj-cs"/>
              </a:rPr>
              <a:t>FIRST LAST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1600200" y="2057400"/>
            <a:ext cx="2743200" cy="2743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0" y="3733800"/>
            <a:ext cx="3352800" cy="304800"/>
          </a:xfrm>
        </p:spPr>
        <p:txBody>
          <a:bodyPr/>
          <a:lstStyle>
            <a:lvl1pPr>
              <a:buNone/>
              <a:defRPr lang="en-US" sz="3200" b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itchFamily="34" charset="0"/>
              </a:defRPr>
            </a:lvl1pPr>
          </a:lstStyle>
          <a:p>
            <a:pPr>
              <a:lnSpc>
                <a:spcPts val="1600"/>
              </a:lnSpc>
            </a:pPr>
            <a:r>
              <a:rPr lang="en-US" sz="14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itchFamily="34" charset="0"/>
                <a:ea typeface="+mj-ea"/>
                <a:cs typeface="+mj-cs"/>
              </a:rPr>
              <a:t>Title</a:t>
            </a:r>
          </a:p>
          <a:p>
            <a:pPr lvl="0"/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4191000"/>
            <a:ext cx="3276600" cy="228600"/>
          </a:xfrm>
        </p:spPr>
        <p:txBody>
          <a:bodyPr>
            <a:noAutofit/>
          </a:bodyPr>
          <a:lstStyle>
            <a:lvl1pPr>
              <a:buNone/>
              <a:defRPr 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</a:defRPr>
            </a:lvl1pPr>
          </a:lstStyle>
          <a:p>
            <a:pPr>
              <a:spcBef>
                <a:spcPts val="1000"/>
              </a:spcBef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ea typeface="+mj-ea"/>
                <a:cs typeface="+mj-cs"/>
              </a:rPr>
              <a:t>example@cottinghambutler.com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0" y="4419600"/>
            <a:ext cx="3276600" cy="3048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</a:defRPr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ea typeface="+mj-ea"/>
                <a:cs typeface="+mj-cs"/>
              </a:rPr>
              <a:t>000.000.0000</a:t>
            </a:r>
          </a:p>
          <a:p>
            <a:pPr lvl="0"/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4495800" y="6324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326BA35-6806-41BE-A7B7-24F835B9FB55}" type="slidenum">
              <a:rPr lang="en-US" sz="1200" smtClean="0">
                <a:solidFill>
                  <a:schemeClr val="tx1">
                    <a:lumMod val="75000"/>
                  </a:schemeClr>
                </a:solidFill>
              </a:rPr>
              <a:pPr algn="ctr"/>
              <a:t>‹#›</a:t>
            </a:fld>
            <a:endParaRPr lang="en-U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999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lank Cover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143000"/>
            <a:ext cx="6324600" cy="1447800"/>
          </a:xfrm>
        </p:spPr>
        <p:txBody>
          <a:bodyPr anchor="b">
            <a:noAutofit/>
          </a:bodyPr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2362200" y="3200400"/>
            <a:ext cx="5105400" cy="1219200"/>
          </a:xfrm>
        </p:spPr>
        <p:txBody>
          <a:bodyPr>
            <a:noAutofit/>
          </a:bodyPr>
          <a:lstStyle>
            <a:lvl1pPr>
              <a:spcBef>
                <a:spcPts val="0"/>
              </a:spcBef>
              <a:buNone/>
              <a:tabLst>
                <a:tab pos="1200150" algn="l"/>
              </a:tabLst>
              <a:defRPr sz="14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John Smith, Sales Executive</a:t>
            </a:r>
          </a:p>
          <a:p>
            <a:pPr lvl="0"/>
            <a:r>
              <a:rPr lang="en-US" dirty="0" smtClean="0"/>
              <a:t>John Smith, Sales Executive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1143000" y="3200400"/>
            <a:ext cx="1295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tabLst>
                <a:tab pos="1200150" algn="l"/>
              </a:tabLst>
            </a:pPr>
            <a:r>
              <a:rPr lang="en-US" sz="140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rPr>
              <a:t>Presented By  |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143000" y="2590800"/>
            <a:ext cx="5105400" cy="304800"/>
          </a:xfrm>
        </p:spPr>
        <p:txBody>
          <a:bodyPr>
            <a:noAutofit/>
          </a:bodyPr>
          <a:lstStyle>
            <a:lvl1pPr>
              <a:spcBef>
                <a:spcPts val="0"/>
              </a:spcBef>
              <a:buNone/>
              <a:tabLst>
                <a:tab pos="1200150" algn="l"/>
              </a:tabLst>
              <a:defRPr sz="14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January 1, 2016</a:t>
            </a:r>
          </a:p>
        </p:txBody>
      </p:sp>
    </p:spTree>
    <p:extLst>
      <p:ext uri="{BB962C8B-B14F-4D97-AF65-F5344CB8AC3E}">
        <p14:creationId xmlns:p14="http://schemas.microsoft.com/office/powerpoint/2010/main" val="23922551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oter-2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04800"/>
            <a:ext cx="8229600" cy="609600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762001" y="1262265"/>
            <a:ext cx="7772399" cy="4800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174625" indent="-174625">
              <a:buSzPct val="80000"/>
              <a:buFont typeface="Arial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341313" indent="-166688">
              <a:lnSpc>
                <a:spcPct val="100000"/>
              </a:lnSpc>
              <a:spcBef>
                <a:spcPts val="0"/>
              </a:spcBef>
              <a:buFont typeface="Calibri" pitchFamily="34" charset="0"/>
              <a:buChar char="-"/>
              <a:defRPr sz="1600">
                <a:solidFill>
                  <a:schemeClr val="bg1">
                    <a:lumMod val="50000"/>
                  </a:schemeClr>
                </a:solidFill>
              </a:defRPr>
            </a:lvl3pPr>
            <a:lvl4pPr marL="461963" indent="-120650">
              <a:lnSpc>
                <a:spcPct val="100000"/>
              </a:lnSpc>
              <a:spcBef>
                <a:spcPts val="0"/>
              </a:spcBef>
              <a:buSzPct val="50000"/>
              <a:buFont typeface="Courier New" pitchFamily="49" charset="0"/>
              <a:buChar char="o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495800" y="6324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326BA35-6806-41BE-A7B7-24F835B9FB55}" type="slidenum">
              <a:rPr lang="en-US" sz="1200" smtClean="0">
                <a:solidFill>
                  <a:schemeClr val="tx1">
                    <a:lumMod val="75000"/>
                  </a:schemeClr>
                </a:solidFill>
              </a:rPr>
              <a:pPr algn="ctr"/>
              <a:t>‹#›</a:t>
            </a:fld>
            <a:endParaRPr lang="en-U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324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oter-2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04800"/>
            <a:ext cx="8229600" cy="609600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 hasCustomPrompt="1"/>
          </p:nvPr>
        </p:nvSpPr>
        <p:spPr>
          <a:xfrm>
            <a:off x="4572000" y="3352801"/>
            <a:ext cx="3352800" cy="380999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buNone/>
              <a:defRPr lang="en-US" sz="2400" cap="all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itchFamily="34" charset="0"/>
              </a:defRPr>
            </a:lvl1pPr>
            <a:lvl2pPr marL="174625" indent="-174625">
              <a:buSzPct val="80000"/>
              <a:buFont typeface="Arial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341313" indent="-166688">
              <a:lnSpc>
                <a:spcPct val="100000"/>
              </a:lnSpc>
              <a:spcBef>
                <a:spcPts val="0"/>
              </a:spcBef>
              <a:buFont typeface="Calibri" pitchFamily="34" charset="0"/>
              <a:buChar char="-"/>
              <a:defRPr sz="1600">
                <a:solidFill>
                  <a:schemeClr val="bg1">
                    <a:lumMod val="50000"/>
                  </a:schemeClr>
                </a:solidFill>
              </a:defRPr>
            </a:lvl3pPr>
            <a:lvl4pPr marL="461963" indent="-120650">
              <a:lnSpc>
                <a:spcPct val="100000"/>
              </a:lnSpc>
              <a:spcBef>
                <a:spcPts val="0"/>
              </a:spcBef>
              <a:buSzPct val="50000"/>
              <a:buFont typeface="Courier New" pitchFamily="49" charset="0"/>
              <a:buChar char="o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r>
              <a:rPr lang="en-US" sz="24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itchFamily="34" charset="0"/>
                <a:ea typeface="+mj-ea"/>
                <a:cs typeface="+mj-cs"/>
              </a:rPr>
              <a:t>FIRST LAST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1600200" y="2057400"/>
            <a:ext cx="2743200" cy="2743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0" y="3733800"/>
            <a:ext cx="3352800" cy="304800"/>
          </a:xfrm>
        </p:spPr>
        <p:txBody>
          <a:bodyPr/>
          <a:lstStyle>
            <a:lvl1pPr>
              <a:buNone/>
              <a:defRPr lang="en-US" sz="3200" b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itchFamily="34" charset="0"/>
              </a:defRPr>
            </a:lvl1pPr>
          </a:lstStyle>
          <a:p>
            <a:pPr>
              <a:lnSpc>
                <a:spcPts val="1600"/>
              </a:lnSpc>
            </a:pPr>
            <a:r>
              <a:rPr lang="en-US" sz="14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itchFamily="34" charset="0"/>
                <a:ea typeface="+mj-ea"/>
                <a:cs typeface="+mj-cs"/>
              </a:rPr>
              <a:t>Title</a:t>
            </a:r>
          </a:p>
          <a:p>
            <a:pPr lvl="0"/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4191000"/>
            <a:ext cx="3276600" cy="228600"/>
          </a:xfrm>
        </p:spPr>
        <p:txBody>
          <a:bodyPr>
            <a:noAutofit/>
          </a:bodyPr>
          <a:lstStyle>
            <a:lvl1pPr>
              <a:buNone/>
              <a:defRPr 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</a:defRPr>
            </a:lvl1pPr>
          </a:lstStyle>
          <a:p>
            <a:pPr>
              <a:spcBef>
                <a:spcPts val="1000"/>
              </a:spcBef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ea typeface="+mj-ea"/>
                <a:cs typeface="+mj-cs"/>
              </a:rPr>
              <a:t>example@cottinghambutler.com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0" y="4419600"/>
            <a:ext cx="3276600" cy="3048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</a:defRPr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ea typeface="+mj-ea"/>
                <a:cs typeface="+mj-cs"/>
              </a:rPr>
              <a:t>000.000.0000</a:t>
            </a:r>
          </a:p>
          <a:p>
            <a:pPr lvl="0"/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4495800" y="6324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326BA35-6806-41BE-A7B7-24F835B9FB55}" type="slidenum">
              <a:rPr lang="en-US" sz="1200" smtClean="0">
                <a:solidFill>
                  <a:schemeClr val="tx1">
                    <a:lumMod val="75000"/>
                  </a:schemeClr>
                </a:solidFill>
              </a:rPr>
              <a:pPr algn="ctr"/>
              <a:t>‹#›</a:t>
            </a:fld>
            <a:endParaRPr lang="en-U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1419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oter-2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04800"/>
            <a:ext cx="8229600" cy="609600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762001" y="1262265"/>
            <a:ext cx="3809999" cy="4800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174625" indent="-174625">
              <a:buSzPct val="80000"/>
              <a:buFont typeface="Arial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341313" indent="-166688">
              <a:lnSpc>
                <a:spcPct val="100000"/>
              </a:lnSpc>
              <a:spcBef>
                <a:spcPts val="0"/>
              </a:spcBef>
              <a:buFont typeface="Calibri" pitchFamily="34" charset="0"/>
              <a:buChar char="-"/>
              <a:defRPr sz="1600">
                <a:solidFill>
                  <a:schemeClr val="bg1">
                    <a:lumMod val="50000"/>
                  </a:schemeClr>
                </a:solidFill>
              </a:defRPr>
            </a:lvl3pPr>
            <a:lvl4pPr marL="461963" indent="-120650">
              <a:lnSpc>
                <a:spcPct val="100000"/>
              </a:lnSpc>
              <a:spcBef>
                <a:spcPts val="0"/>
              </a:spcBef>
              <a:buSzPct val="50000"/>
              <a:buFont typeface="Courier New" pitchFamily="49" charset="0"/>
              <a:buChar char="o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8" name="Chart Placeholder 7"/>
          <p:cNvSpPr>
            <a:spLocks noGrp="1"/>
          </p:cNvSpPr>
          <p:nvPr>
            <p:ph type="chart" sz="quarter" idx="11"/>
          </p:nvPr>
        </p:nvSpPr>
        <p:spPr>
          <a:xfrm>
            <a:off x="4724400" y="1295400"/>
            <a:ext cx="3810000" cy="4724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495800" y="6324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326BA35-6806-41BE-A7B7-24F835B9FB55}" type="slidenum">
              <a:rPr lang="en-US" sz="1200" smtClean="0">
                <a:solidFill>
                  <a:schemeClr val="tx1">
                    <a:lumMod val="75000"/>
                  </a:schemeClr>
                </a:solidFill>
              </a:rPr>
              <a:pPr algn="ctr"/>
              <a:t>‹#›</a:t>
            </a:fld>
            <a:endParaRPr lang="en-U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5262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Graph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oter-2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04800"/>
            <a:ext cx="8229600" cy="609600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762001" y="3624465"/>
            <a:ext cx="7772399" cy="231913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174625" indent="-174625">
              <a:buSzPct val="80000"/>
              <a:buFont typeface="Arial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341313" indent="-166688">
              <a:lnSpc>
                <a:spcPct val="100000"/>
              </a:lnSpc>
              <a:spcBef>
                <a:spcPts val="0"/>
              </a:spcBef>
              <a:buFont typeface="Calibri" pitchFamily="34" charset="0"/>
              <a:buChar char="-"/>
              <a:defRPr sz="1600">
                <a:solidFill>
                  <a:schemeClr val="bg1">
                    <a:lumMod val="50000"/>
                  </a:schemeClr>
                </a:solidFill>
              </a:defRPr>
            </a:lvl3pPr>
            <a:lvl4pPr marL="461963" indent="-120650">
              <a:lnSpc>
                <a:spcPct val="100000"/>
              </a:lnSpc>
              <a:spcBef>
                <a:spcPts val="0"/>
              </a:spcBef>
              <a:buSzPct val="50000"/>
              <a:buFont typeface="Courier New" pitchFamily="49" charset="0"/>
              <a:buChar char="o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8" name="Chart Placeholder 7"/>
          <p:cNvSpPr>
            <a:spLocks noGrp="1"/>
          </p:cNvSpPr>
          <p:nvPr>
            <p:ph type="chart" sz="quarter" idx="11"/>
          </p:nvPr>
        </p:nvSpPr>
        <p:spPr>
          <a:xfrm>
            <a:off x="762000" y="1219200"/>
            <a:ext cx="7772400" cy="2286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495800" y="6324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326BA35-6806-41BE-A7B7-24F835B9FB55}" type="slidenum">
              <a:rPr lang="en-US" sz="1200" smtClean="0">
                <a:solidFill>
                  <a:schemeClr val="tx1">
                    <a:lumMod val="75000"/>
                  </a:schemeClr>
                </a:solidFill>
              </a:rPr>
              <a:pPr algn="ctr"/>
              <a:t>‹#›</a:t>
            </a:fld>
            <a:endParaRPr lang="en-U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9398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oter-2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04800"/>
            <a:ext cx="8229600" cy="609600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4495800" y="6324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326BA35-6806-41BE-A7B7-24F835B9FB55}" type="slidenum">
              <a:rPr lang="en-US" sz="1200" smtClean="0">
                <a:solidFill>
                  <a:schemeClr val="tx1">
                    <a:lumMod val="75000"/>
                  </a:schemeClr>
                </a:solidFill>
              </a:rPr>
              <a:pPr algn="ctr"/>
              <a:t>‹#›</a:t>
            </a:fld>
            <a:endParaRPr lang="en-U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1669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oter-2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04800"/>
            <a:ext cx="8229600" cy="609600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able Placeholder 7"/>
          <p:cNvSpPr>
            <a:spLocks noGrp="1"/>
          </p:cNvSpPr>
          <p:nvPr>
            <p:ph type="tbl" sz="quarter" idx="11"/>
          </p:nvPr>
        </p:nvSpPr>
        <p:spPr>
          <a:xfrm>
            <a:off x="381000" y="1219200"/>
            <a:ext cx="8229600" cy="4724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4495800" y="6324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326BA35-6806-41BE-A7B7-24F835B9FB55}" type="slidenum">
              <a:rPr lang="en-US" sz="1200" smtClean="0">
                <a:solidFill>
                  <a:schemeClr val="tx1">
                    <a:lumMod val="75000"/>
                  </a:schemeClr>
                </a:solidFill>
              </a:rPr>
              <a:pPr algn="ctr"/>
              <a:t>‹#›</a:t>
            </a:fld>
            <a:endParaRPr lang="en-U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895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lank Cover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143000"/>
            <a:ext cx="6324600" cy="1447800"/>
          </a:xfrm>
        </p:spPr>
        <p:txBody>
          <a:bodyPr anchor="b">
            <a:noAutofit/>
          </a:bodyPr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Section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2935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lank Cover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143000"/>
            <a:ext cx="6324600" cy="1447800"/>
          </a:xfrm>
        </p:spPr>
        <p:txBody>
          <a:bodyPr anchor="b">
            <a:noAutofit/>
          </a:bodyPr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662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T0" fmla="*/ 0 w 7000"/>
                <a:gd name="T1" fmla="*/ 0 h 1000"/>
                <a:gd name="T2" fmla="*/ 34939 w 7000"/>
                <a:gd name="T3" fmla="*/ 0 h 1000"/>
                <a:gd name="T4" fmla="*/ 37632 w 7000"/>
                <a:gd name="T5" fmla="*/ 384 h 1000"/>
                <a:gd name="T6" fmla="*/ 34944 w 7000"/>
                <a:gd name="T7" fmla="*/ 768 h 1000"/>
                <a:gd name="T8" fmla="*/ 0 w 7000"/>
                <a:gd name="T9" fmla="*/ 768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00"/>
                <a:gd name="T16" fmla="*/ 0 h 1000"/>
                <a:gd name="T17" fmla="*/ 3500 w 7000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00" h="1000">
                  <a:moveTo>
                    <a:pt x="0" y="0"/>
                  </a:moveTo>
                  <a:lnTo>
                    <a:pt x="6499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741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7B2E84-77B9-440D-ACC1-E6BF94269606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502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T0" fmla="*/ 0 w 7000"/>
                <a:gd name="T1" fmla="*/ 0 h 1000"/>
                <a:gd name="T2" fmla="*/ 34939 w 7000"/>
                <a:gd name="T3" fmla="*/ 0 h 1000"/>
                <a:gd name="T4" fmla="*/ 37632 w 7000"/>
                <a:gd name="T5" fmla="*/ 384 h 1000"/>
                <a:gd name="T6" fmla="*/ 34944 w 7000"/>
                <a:gd name="T7" fmla="*/ 768 h 1000"/>
                <a:gd name="T8" fmla="*/ 0 w 7000"/>
                <a:gd name="T9" fmla="*/ 768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00"/>
                <a:gd name="T16" fmla="*/ 0 h 1000"/>
                <a:gd name="T17" fmla="*/ 3500 w 7000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00" h="1000">
                  <a:moveTo>
                    <a:pt x="0" y="0"/>
                  </a:moveTo>
                  <a:lnTo>
                    <a:pt x="6499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741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7B2E84-77B9-440D-ACC1-E6BF94269606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280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144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chemeClr val="tx1">
              <a:lumMod val="65000"/>
              <a:lumOff val="35000"/>
            </a:schemeClr>
          </a:solidFill>
          <a:latin typeface="Franklin Gothic Medium Cond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ttinghambutler.com/riskscorecard" TargetMode="External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bdroessler@cottinghambutler.com" TargetMode="External"/><Relationship Id="rId2" Type="http://schemas.openxmlformats.org/officeDocument/2006/relationships/hyperlink" Target="mailto:ebaker@salawus.com" TargetMode="Externa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Independent Contractor Agreements – Drafting and Insurance Considerations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PRESENTERS: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800" i="1" dirty="0" smtClean="0"/>
              <a:t>Eric A. Baker</a:t>
            </a:r>
            <a:r>
              <a:rPr lang="en-US" sz="2800" dirty="0" smtClean="0"/>
              <a:t>		     	</a:t>
            </a:r>
            <a:r>
              <a:rPr lang="en-US" sz="2800" i="1" dirty="0" smtClean="0"/>
              <a:t>     Ben </a:t>
            </a:r>
            <a:r>
              <a:rPr lang="en-US" sz="2800" i="1" smtClean="0"/>
              <a:t>Droessler</a:t>
            </a:r>
            <a:r>
              <a:rPr lang="en-US" sz="2800" i="1" dirty="0" smtClean="0"/>
              <a:t> </a:t>
            </a:r>
          </a:p>
          <a:p>
            <a:pPr marL="0" indent="0">
              <a:buNone/>
            </a:pPr>
            <a:r>
              <a:rPr lang="en-US" sz="2800" dirty="0" smtClean="0"/>
              <a:t>Partner			     Vice President,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smtClean="0"/>
              <a:t>			     Transportation Practice</a:t>
            </a:r>
          </a:p>
          <a:p>
            <a:pPr marL="0" indent="0">
              <a:buNone/>
            </a:pPr>
            <a:r>
              <a:rPr lang="en-US" sz="2800" cap="small" dirty="0" smtClean="0"/>
              <a:t>SmithAmundsen, LLC</a:t>
            </a:r>
            <a:r>
              <a:rPr lang="en-US" sz="2800" cap="small" dirty="0"/>
              <a:t> </a:t>
            </a:r>
            <a:r>
              <a:rPr lang="en-US" sz="2800" cap="small" dirty="0" smtClean="0"/>
              <a:t>     </a:t>
            </a:r>
            <a:r>
              <a:rPr lang="en-US" sz="2800" dirty="0" smtClean="0"/>
              <a:t>	     </a:t>
            </a:r>
            <a:r>
              <a:rPr lang="en-US" sz="2800" cap="small" dirty="0" err="1" smtClean="0"/>
              <a:t>Cottingham</a:t>
            </a:r>
            <a:r>
              <a:rPr lang="en-US" sz="2800" cap="small" dirty="0" smtClean="0"/>
              <a:t> &amp; Butler</a:t>
            </a:r>
            <a:endParaRPr lang="en-US" sz="2800" cap="small" dirty="0"/>
          </a:p>
        </p:txBody>
      </p:sp>
    </p:spTree>
    <p:extLst>
      <p:ext uri="{BB962C8B-B14F-4D97-AF65-F5344CB8AC3E}">
        <p14:creationId xmlns:p14="http://schemas.microsoft.com/office/powerpoint/2010/main" val="478615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4000" dirty="0" smtClean="0"/>
              <a:t>Understanding the Truth-in Leasing Regulations and Drafting O/O Equipment Lease Agreements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r">
              <a:lnSpc>
                <a:spcPct val="90000"/>
              </a:lnSpc>
            </a:pPr>
            <a:r>
              <a:rPr lang="en-US" altLang="en-US" sz="2400" dirty="0" smtClean="0"/>
              <a:t>Eric Baker</a:t>
            </a:r>
          </a:p>
          <a:p>
            <a:pPr algn="r">
              <a:lnSpc>
                <a:spcPct val="90000"/>
              </a:lnSpc>
            </a:pPr>
            <a:r>
              <a:rPr lang="en-US" altLang="en-US" sz="2400" dirty="0" smtClean="0"/>
              <a:t>                   SmithAmundsen LLC</a:t>
            </a:r>
          </a:p>
          <a:p>
            <a:pPr algn="r">
              <a:lnSpc>
                <a:spcPct val="90000"/>
              </a:lnSpc>
            </a:pPr>
            <a:r>
              <a:rPr lang="en-US" altLang="en-US" sz="2400" dirty="0" smtClean="0"/>
              <a:t>Indianapolis, Indiana</a:t>
            </a:r>
          </a:p>
          <a:p>
            <a:pPr algn="r">
              <a:lnSpc>
                <a:spcPct val="90000"/>
              </a:lnSpc>
            </a:pPr>
            <a:r>
              <a:rPr lang="en-US" altLang="en-US" sz="2400" dirty="0" smtClean="0"/>
              <a:t>April 24, 2017</a:t>
            </a:r>
          </a:p>
        </p:txBody>
      </p:sp>
      <p:pic>
        <p:nvPicPr>
          <p:cNvPr id="3076" name="Picture 5" descr="SA_logo_CMYK_B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5181600"/>
            <a:ext cx="2590800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37644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Overview</a:t>
            </a:r>
            <a:endParaRPr lang="en-US" altLang="en-US" sz="400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1600" dirty="0">
              <a:solidFill>
                <a:srgbClr val="000000"/>
              </a:solidFill>
              <a:latin typeface="Georgia"/>
            </a:endParaRPr>
          </a:p>
          <a:p>
            <a:r>
              <a:rPr lang="en-US" sz="2400" b="1" dirty="0" smtClean="0"/>
              <a:t>Understand the Independent Contractor Relationship </a:t>
            </a:r>
            <a:endParaRPr lang="en-US" sz="2400" dirty="0"/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Differences Between Owner-Operators and Employees</a:t>
            </a:r>
          </a:p>
          <a:p>
            <a:pPr marL="1200150" lvl="2" indent="-342900"/>
            <a:r>
              <a:rPr lang="en-US" sz="1600" dirty="0" smtClean="0"/>
              <a:t>Multiple Tests Used to Distinguish Independent Contractors from Employees</a:t>
            </a:r>
          </a:p>
          <a:p>
            <a:pPr marL="1200150" lvl="2" indent="-342900"/>
            <a:r>
              <a:rPr lang="en-US" sz="1600" dirty="0" smtClean="0"/>
              <a:t>ABC Test, Right to Control Test, </a:t>
            </a:r>
            <a:r>
              <a:rPr lang="en-US" sz="1600" i="1" dirty="0" smtClean="0"/>
              <a:t>Economic Realities</a:t>
            </a:r>
            <a:r>
              <a:rPr lang="en-US" sz="1600" dirty="0" smtClean="0"/>
              <a:t>, IRS “20 Factor” Test, Relative Nature of the Work Test </a:t>
            </a:r>
            <a:endParaRPr lang="en-US" sz="1600" dirty="0"/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Federal Leasing Requirements – cloud distinction between Independent Contractor and Employees.</a:t>
            </a:r>
            <a:endParaRPr lang="en-US" sz="2000" dirty="0"/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Misclassification – Independent Contractor v. Employee</a:t>
            </a:r>
            <a:endParaRPr lang="en-US" sz="2000" dirty="0"/>
          </a:p>
          <a:p>
            <a:r>
              <a:rPr lang="en-US" sz="2400" b="1" dirty="0" smtClean="0"/>
              <a:t>Today</a:t>
            </a:r>
            <a:endParaRPr lang="en-US" sz="2400" dirty="0"/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Truth-in Leasing Regulations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Lawsuits and Litigation Trends</a:t>
            </a:r>
            <a:endParaRPr lang="en-US" sz="2000" dirty="0"/>
          </a:p>
        </p:txBody>
      </p:sp>
      <p:pic>
        <p:nvPicPr>
          <p:cNvPr id="4100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920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dirty="0" smtClean="0"/>
              <a:t>The </a:t>
            </a:r>
            <a:r>
              <a:rPr lang="en-US" altLang="en-US" sz="4000" dirty="0"/>
              <a:t>Owner-Operator – Carrier Relationship</a:t>
            </a:r>
            <a:endParaRPr lang="en-US" sz="4000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en-US" altLang="en-US" dirty="0" smtClean="0"/>
              <a:t>Owner-Operator </a:t>
            </a:r>
            <a:r>
              <a:rPr lang="en-US" altLang="en-US" dirty="0"/>
              <a:t>provides Equipment to Carrier</a:t>
            </a:r>
          </a:p>
          <a:p>
            <a:pPr lvl="1">
              <a:buFont typeface="Arial" charset="0"/>
              <a:buChar char="•"/>
            </a:pPr>
            <a:r>
              <a:rPr lang="en-US" altLang="en-US" dirty="0" smtClean="0"/>
              <a:t>Owns; or</a:t>
            </a:r>
            <a:endParaRPr lang="en-US" altLang="en-US" dirty="0"/>
          </a:p>
          <a:p>
            <a:pPr lvl="1">
              <a:buFont typeface="Arial" charset="0"/>
              <a:buChar char="•"/>
            </a:pPr>
            <a:r>
              <a:rPr lang="en-US" altLang="en-US" dirty="0"/>
              <a:t>Leases Equipment from 3rd Party (e.g. Penske)</a:t>
            </a:r>
          </a:p>
          <a:p>
            <a:pPr>
              <a:buFont typeface="Arial" charset="0"/>
              <a:buChar char="•"/>
            </a:pPr>
            <a:r>
              <a:rPr lang="en-US" altLang="en-US" dirty="0"/>
              <a:t>O/O uses the Motor Carrier’s Hauling Authority</a:t>
            </a:r>
          </a:p>
          <a:p>
            <a:pPr>
              <a:buFont typeface="Arial" charset="0"/>
              <a:buChar char="•"/>
            </a:pPr>
            <a:r>
              <a:rPr lang="en-US" altLang="en-US" dirty="0"/>
              <a:t>Written Agreement (Contract) </a:t>
            </a:r>
            <a:r>
              <a:rPr lang="en-US" altLang="en-US" dirty="0" smtClean="0"/>
              <a:t>Required by the Federal Leasing Regulations</a:t>
            </a:r>
            <a:endParaRPr lang="en-US" altLang="en-US" dirty="0"/>
          </a:p>
        </p:txBody>
      </p:sp>
      <p:pic>
        <p:nvPicPr>
          <p:cNvPr id="5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534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Truth-in-Leasing Regulations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Basic Overview</a:t>
            </a:r>
            <a:endParaRPr lang="en-US" sz="2000" b="1" dirty="0"/>
          </a:p>
          <a:p>
            <a:r>
              <a:rPr lang="en-US" sz="2000" dirty="0" smtClean="0"/>
              <a:t>Federal Truth-in-Leasing Regulations (49 C.F.R. § 376) govern:</a:t>
            </a:r>
          </a:p>
          <a:p>
            <a:pPr marL="800100" lvl="1" indent="-342900">
              <a:buSzPct val="80000"/>
              <a:buFont typeface="+mj-lt"/>
              <a:buAutoNum type="arabicPeriod"/>
            </a:pPr>
            <a:r>
              <a:rPr lang="en-US" sz="2000" dirty="0" smtClean="0"/>
              <a:t>the “leasing of equipment” by an owner-operator to an authorized motor carrier; and</a:t>
            </a:r>
          </a:p>
          <a:p>
            <a:pPr marL="800100" lvl="1" indent="-342900">
              <a:buSzPct val="80000"/>
              <a:buFont typeface="+mj-lt"/>
              <a:buAutoNum type="arabicPeriod"/>
            </a:pPr>
            <a:r>
              <a:rPr lang="en-US" sz="2000" dirty="0" smtClean="0"/>
              <a:t>the “interchange” of equipment between motor carriers.</a:t>
            </a:r>
          </a:p>
          <a:p>
            <a:r>
              <a:rPr lang="en-US" sz="2000" dirty="0" smtClean="0"/>
              <a:t>All “Equipment Leases” must be in writing.</a:t>
            </a:r>
          </a:p>
          <a:p>
            <a:r>
              <a:rPr lang="en-US" sz="2000" dirty="0" smtClean="0"/>
              <a:t>Leases – commonly known as Contract Hauling Agreements or Contractor Operating Agreements.</a:t>
            </a:r>
          </a:p>
          <a:p>
            <a:r>
              <a:rPr lang="en-US" sz="2000" dirty="0" smtClean="0"/>
              <a:t>Owner-Operator is “Lessor” of the equipment &amp; Motor Carrier is the “Lessee.”</a:t>
            </a:r>
          </a:p>
          <a:p>
            <a:r>
              <a:rPr lang="en-US" sz="2000" dirty="0" smtClean="0"/>
              <a:t>Equipment is operated under the Motor Carrier’s Hauling Authority.</a:t>
            </a:r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0016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Truth-in-Leasing Regulations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Written Lease Requirements</a:t>
            </a:r>
            <a:r>
              <a:rPr lang="en-US" sz="3600" dirty="0" smtClean="0"/>
              <a:t>:</a:t>
            </a:r>
          </a:p>
          <a:p>
            <a:pPr>
              <a:buClrTx/>
            </a:pPr>
            <a:r>
              <a:rPr lang="en-US" sz="2400" b="1" dirty="0" smtClean="0"/>
              <a:t>Parties</a:t>
            </a:r>
            <a:r>
              <a:rPr lang="en-US" sz="2400" dirty="0" smtClean="0"/>
              <a:t> – Identify the parties and detail the use of the equipment;</a:t>
            </a:r>
          </a:p>
          <a:p>
            <a:pPr>
              <a:buClrTx/>
            </a:pPr>
            <a:r>
              <a:rPr lang="en-US" sz="2400" b="1" dirty="0" smtClean="0"/>
              <a:t>Duration and Identification</a:t>
            </a:r>
            <a:r>
              <a:rPr lang="en-US" sz="2400" dirty="0" smtClean="0"/>
              <a:t> –</a:t>
            </a:r>
          </a:p>
          <a:p>
            <a:pPr marL="857250" lvl="1" indent="-457200">
              <a:buClrTx/>
              <a:buSzPct val="80000"/>
              <a:buFont typeface="+mj-lt"/>
              <a:buAutoNum type="arabicPeriod"/>
            </a:pPr>
            <a:r>
              <a:rPr lang="en-US" sz="2000" dirty="0" smtClean="0"/>
              <a:t>Specify Start </a:t>
            </a:r>
            <a:r>
              <a:rPr lang="en-US" sz="2000" dirty="0"/>
              <a:t>and </a:t>
            </a:r>
            <a:r>
              <a:rPr lang="en-US" sz="2000" dirty="0" smtClean="0"/>
              <a:t>End dates</a:t>
            </a:r>
          </a:p>
          <a:p>
            <a:pPr marL="857250" lvl="1" indent="-457200">
              <a:buClrTx/>
              <a:buSzPct val="80000"/>
              <a:buFont typeface="+mj-lt"/>
              <a:buAutoNum type="arabicPeriod"/>
            </a:pPr>
            <a:r>
              <a:rPr lang="en-US" sz="2000" dirty="0" smtClean="0"/>
              <a:t>Identify the Specific Equipment in the Lease</a:t>
            </a:r>
          </a:p>
          <a:p>
            <a:pPr>
              <a:buClrTx/>
            </a:pPr>
            <a:r>
              <a:rPr lang="en-US" sz="2400" b="1" dirty="0"/>
              <a:t>Receipts</a:t>
            </a:r>
            <a:r>
              <a:rPr lang="en-US" sz="2400" dirty="0"/>
              <a:t> </a:t>
            </a:r>
            <a:r>
              <a:rPr lang="en-US" sz="2400" dirty="0" smtClean="0"/>
              <a:t>– date and time of possession.</a:t>
            </a:r>
            <a:endParaRPr lang="en-US" sz="2400" dirty="0"/>
          </a:p>
          <a:p>
            <a:pPr marL="914400" lvl="1" indent="-457200">
              <a:buClrTx/>
              <a:buSzPct val="80000"/>
              <a:buFont typeface="+mj-lt"/>
              <a:buAutoNum type="arabicPeriod"/>
            </a:pPr>
            <a:r>
              <a:rPr lang="en-US" sz="2000" dirty="0" smtClean="0"/>
              <a:t>Beginning Date – receipt </a:t>
            </a:r>
            <a:r>
              <a:rPr lang="en-US" sz="2000" dirty="0"/>
              <a:t>identifies the </a:t>
            </a:r>
            <a:r>
              <a:rPr lang="en-US" sz="2000" dirty="0" smtClean="0"/>
              <a:t>equipment and when received from Owner; </a:t>
            </a:r>
            <a:r>
              <a:rPr lang="en-US" sz="2000" dirty="0"/>
              <a:t>and</a:t>
            </a:r>
          </a:p>
          <a:p>
            <a:pPr marL="914400" lvl="1" indent="-457200">
              <a:buClrTx/>
              <a:buSzPct val="80000"/>
              <a:buFont typeface="+mj-lt"/>
              <a:buAutoNum type="arabicPeriod"/>
            </a:pPr>
            <a:r>
              <a:rPr lang="en-US" sz="2000" dirty="0" smtClean="0"/>
              <a:t>End Date, receipt </a:t>
            </a:r>
            <a:r>
              <a:rPr lang="en-US" sz="2000" dirty="0"/>
              <a:t>identifies the </a:t>
            </a:r>
            <a:r>
              <a:rPr lang="en-US" sz="2000" dirty="0" smtClean="0"/>
              <a:t>equipment and when returned to Owner.</a:t>
            </a:r>
            <a:endParaRPr lang="en-US" sz="2000" dirty="0"/>
          </a:p>
          <a:p>
            <a:pPr>
              <a:buClrTx/>
            </a:pPr>
            <a:endParaRPr lang="en-US" sz="2400" dirty="0" smtClean="0"/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1036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Truth-in-Leasing Regulations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/>
              <a:t>Written Lease Requirements:</a:t>
            </a:r>
            <a:endParaRPr lang="en-US" sz="3600" b="1" dirty="0" smtClean="0"/>
          </a:p>
          <a:p>
            <a:r>
              <a:rPr lang="en-US" sz="2400" b="1" dirty="0"/>
              <a:t>Exclusive Possession and </a:t>
            </a:r>
            <a:r>
              <a:rPr lang="en-US" sz="2400" b="1" dirty="0" smtClean="0"/>
              <a:t>Control</a:t>
            </a:r>
            <a:r>
              <a:rPr lang="en-US" sz="2400" dirty="0" smtClean="0"/>
              <a:t> </a:t>
            </a:r>
            <a:r>
              <a:rPr lang="en-US" sz="2400" dirty="0"/>
              <a:t>– Lease must state the carrier has “exclusive possession, control and use” of the equipment for the duration of the lease</a:t>
            </a:r>
            <a:r>
              <a:rPr lang="en-US" sz="2400" dirty="0" smtClean="0"/>
              <a:t>.</a:t>
            </a:r>
          </a:p>
          <a:p>
            <a:r>
              <a:rPr lang="en-US" sz="2400" b="1" dirty="0" smtClean="0"/>
              <a:t>Responsibilities</a:t>
            </a:r>
            <a:r>
              <a:rPr lang="en-US" sz="2400" dirty="0" smtClean="0"/>
              <a:t> – Lease must state Carrier assumes </a:t>
            </a:r>
            <a:r>
              <a:rPr lang="en-US" sz="2400" i="1" dirty="0" smtClean="0"/>
              <a:t>complete responsibility</a:t>
            </a:r>
            <a:r>
              <a:rPr lang="en-US" sz="2400" dirty="0" smtClean="0"/>
              <a:t> for Equipment for duration of Lease (HHG exception).</a:t>
            </a:r>
          </a:p>
          <a:p>
            <a:r>
              <a:rPr lang="en-US" sz="2000" b="1" dirty="0" smtClean="0"/>
              <a:t>Compensation</a:t>
            </a:r>
            <a:r>
              <a:rPr lang="en-US" sz="2000" dirty="0" smtClean="0"/>
              <a:t> – Lease must </a:t>
            </a:r>
            <a:r>
              <a:rPr lang="en-US" sz="2000" b="1" i="1" dirty="0" smtClean="0"/>
              <a:t>clearly</a:t>
            </a:r>
            <a:r>
              <a:rPr lang="en-US" sz="2000" dirty="0" smtClean="0"/>
              <a:t> state how </a:t>
            </a:r>
            <a:r>
              <a:rPr lang="en-US" sz="2000" dirty="0"/>
              <a:t>compensation is </a:t>
            </a:r>
            <a:r>
              <a:rPr lang="en-US" sz="2000" dirty="0" smtClean="0"/>
              <a:t>calculated, paid, and how </a:t>
            </a:r>
            <a:r>
              <a:rPr lang="en-US" sz="2000" dirty="0"/>
              <a:t>deductions are administered.</a:t>
            </a:r>
          </a:p>
          <a:p>
            <a:endParaRPr lang="en-US" sz="2000" b="1" dirty="0"/>
          </a:p>
          <a:p>
            <a:pPr marL="457200" indent="-457200">
              <a:buClrTx/>
              <a:buFont typeface="+mj-lt"/>
              <a:buAutoNum type="arabicPeriod"/>
            </a:pPr>
            <a:endParaRPr lang="en-US" sz="2000" dirty="0"/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0637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Truth-in-Leasing Regulations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/>
              <a:t>Written Lease Requirements:</a:t>
            </a:r>
          </a:p>
          <a:p>
            <a:pPr lvl="0">
              <a:buClr>
                <a:srgbClr val="D45522"/>
              </a:buClr>
            </a:pPr>
            <a:r>
              <a:rPr lang="en-US" sz="2400" b="1" dirty="0">
                <a:solidFill>
                  <a:srgbClr val="000000"/>
                </a:solidFill>
              </a:rPr>
              <a:t>Compensation</a:t>
            </a:r>
            <a:r>
              <a:rPr lang="en-US" sz="2400" dirty="0">
                <a:solidFill>
                  <a:srgbClr val="000000"/>
                </a:solidFill>
              </a:rPr>
              <a:t> – Lease must </a:t>
            </a:r>
            <a:r>
              <a:rPr lang="en-US" sz="2400" b="1" i="1" dirty="0">
                <a:solidFill>
                  <a:srgbClr val="000000"/>
                </a:solidFill>
              </a:rPr>
              <a:t>clearly</a:t>
            </a:r>
            <a:r>
              <a:rPr lang="en-US" sz="2400" dirty="0">
                <a:solidFill>
                  <a:srgbClr val="000000"/>
                </a:solidFill>
              </a:rPr>
              <a:t> state how compensation is calculated, paid, and how deductions are administered</a:t>
            </a:r>
            <a:r>
              <a:rPr lang="en-US" sz="2400" dirty="0" smtClean="0">
                <a:solidFill>
                  <a:srgbClr val="000000"/>
                </a:solidFill>
              </a:rPr>
              <a:t>.</a:t>
            </a:r>
          </a:p>
          <a:p>
            <a:pPr>
              <a:buClr>
                <a:srgbClr val="D45522"/>
              </a:buClr>
            </a:pPr>
            <a:r>
              <a:rPr lang="en-US" sz="2400" b="1" dirty="0" smtClean="0">
                <a:solidFill>
                  <a:srgbClr val="000000"/>
                </a:solidFill>
              </a:rPr>
              <a:t>Compensation</a:t>
            </a:r>
            <a:r>
              <a:rPr lang="en-US" sz="2400" dirty="0" smtClean="0">
                <a:solidFill>
                  <a:srgbClr val="000000"/>
                </a:solidFill>
              </a:rPr>
              <a:t> – can be “</a:t>
            </a:r>
            <a:r>
              <a:rPr lang="en-US" sz="2400" i="1" dirty="0" smtClean="0">
                <a:solidFill>
                  <a:srgbClr val="000000"/>
                </a:solidFill>
              </a:rPr>
              <a:t>expressed as a percentage of gross revenue, a flat rate per mile, a variable rate depending on the direction traveled or the type of commodity transported, or by any other method of compensation mutually agreed upon by the parties</a:t>
            </a:r>
            <a:r>
              <a:rPr lang="en-US" sz="2400" dirty="0" smtClean="0">
                <a:solidFill>
                  <a:srgbClr val="000000"/>
                </a:solidFill>
              </a:rPr>
              <a:t>.”</a:t>
            </a:r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7693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Truth-in-Leasing Regulations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/>
              <a:t>Written Lease Requirements:</a:t>
            </a:r>
          </a:p>
          <a:p>
            <a:pPr lvl="0">
              <a:buClr>
                <a:srgbClr val="D45522"/>
              </a:buClr>
            </a:pPr>
            <a:r>
              <a:rPr lang="en-US" sz="2400" b="1" dirty="0">
                <a:solidFill>
                  <a:srgbClr val="000000"/>
                </a:solidFill>
              </a:rPr>
              <a:t>Charge-Backs &amp; Deductions</a:t>
            </a:r>
            <a:r>
              <a:rPr lang="en-US" sz="2400" dirty="0">
                <a:solidFill>
                  <a:srgbClr val="000000"/>
                </a:solidFill>
              </a:rPr>
              <a:t> – Lease must </a:t>
            </a:r>
            <a:r>
              <a:rPr lang="en-US" sz="2400" i="1" dirty="0">
                <a:solidFill>
                  <a:srgbClr val="000000"/>
                </a:solidFill>
              </a:rPr>
              <a:t>clearly specify</a:t>
            </a:r>
          </a:p>
          <a:p>
            <a:pPr lvl="1">
              <a:buClr>
                <a:srgbClr val="D45522"/>
              </a:buClr>
            </a:pPr>
            <a:r>
              <a:rPr lang="en-US" sz="2000" u="sng" dirty="0">
                <a:solidFill>
                  <a:srgbClr val="000000"/>
                </a:solidFill>
              </a:rPr>
              <a:t>the party responsible</a:t>
            </a:r>
            <a:r>
              <a:rPr lang="en-US" sz="2000" dirty="0">
                <a:solidFill>
                  <a:srgbClr val="000000"/>
                </a:solidFill>
              </a:rPr>
              <a:t> (owner-operator or carrier) </a:t>
            </a:r>
            <a:r>
              <a:rPr lang="en-US" sz="2000" u="sng" dirty="0">
                <a:solidFill>
                  <a:srgbClr val="000000"/>
                </a:solidFill>
              </a:rPr>
              <a:t>for all charges</a:t>
            </a:r>
            <a:r>
              <a:rPr lang="en-US" sz="2000" dirty="0">
                <a:solidFill>
                  <a:srgbClr val="000000"/>
                </a:solidFill>
              </a:rPr>
              <a:t> associated with the operations; and</a:t>
            </a:r>
          </a:p>
          <a:p>
            <a:pPr lvl="1">
              <a:buClr>
                <a:srgbClr val="D45522"/>
              </a:buClr>
            </a:pPr>
            <a:r>
              <a:rPr lang="en-US" sz="2000" dirty="0">
                <a:solidFill>
                  <a:srgbClr val="000000"/>
                </a:solidFill>
              </a:rPr>
              <a:t>how the charge-back amounts are calculated:</a:t>
            </a:r>
          </a:p>
          <a:p>
            <a:pPr lvl="0">
              <a:buClr>
                <a:srgbClr val="D45522"/>
              </a:buClr>
            </a:pPr>
            <a:r>
              <a:rPr lang="en-US" sz="2400" b="1" dirty="0">
                <a:solidFill>
                  <a:srgbClr val="000000"/>
                </a:solidFill>
              </a:rPr>
              <a:t>Charge-Back </a:t>
            </a:r>
            <a:r>
              <a:rPr lang="en-US" sz="2400" b="1" dirty="0" smtClean="0">
                <a:solidFill>
                  <a:srgbClr val="000000"/>
                </a:solidFill>
              </a:rPr>
              <a:t>Items Include:</a:t>
            </a:r>
          </a:p>
          <a:p>
            <a:pPr lvl="0">
              <a:buClr>
                <a:srgbClr val="D45522"/>
              </a:buClr>
            </a:pPr>
            <a:endParaRPr lang="en-US" sz="2400" b="1" dirty="0">
              <a:solidFill>
                <a:srgbClr val="000000"/>
              </a:solidFill>
            </a:endParaRPr>
          </a:p>
          <a:p>
            <a:pPr lvl="0">
              <a:buClr>
                <a:srgbClr val="D45522"/>
              </a:buClr>
            </a:pPr>
            <a:endParaRPr lang="en-US" sz="2400" b="1" dirty="0" smtClean="0">
              <a:solidFill>
                <a:srgbClr val="000000"/>
              </a:solidFill>
            </a:endParaRPr>
          </a:p>
          <a:p>
            <a:pPr lvl="0">
              <a:buClr>
                <a:srgbClr val="D45522"/>
              </a:buClr>
            </a:pPr>
            <a:endParaRPr lang="en-US" sz="2400" b="1" dirty="0">
              <a:solidFill>
                <a:srgbClr val="000000"/>
              </a:solidFill>
            </a:endParaRPr>
          </a:p>
          <a:p>
            <a:pPr marL="0" lvl="0" indent="0">
              <a:buClr>
                <a:srgbClr val="D45522"/>
              </a:buClr>
              <a:buNone/>
            </a:pPr>
            <a:endParaRPr lang="en-US" sz="2400" b="1" dirty="0">
              <a:solidFill>
                <a:srgbClr val="000000"/>
              </a:solidFill>
            </a:endParaRPr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805885"/>
              </p:ext>
            </p:extLst>
          </p:nvPr>
        </p:nvGraphicFramePr>
        <p:xfrm>
          <a:off x="1066800" y="4191000"/>
          <a:ext cx="7117556" cy="184277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55877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587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 Fuel and Fuel Taxes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6. Licenses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9410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 Permit Fees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7. Insurance/Cargo Damage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3. Tolls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8. Administrative Fees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4. Detention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5.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Base Plates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3303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Truth-in-Leasing Regulations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371600"/>
            <a:ext cx="7924800" cy="4648200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/>
              <a:t>Written Lease Requirements:</a:t>
            </a:r>
          </a:p>
          <a:p>
            <a:r>
              <a:rPr lang="en-US" sz="2400" b="1" dirty="0" smtClean="0"/>
              <a:t>Products (No Forced Purchases)</a:t>
            </a:r>
            <a:r>
              <a:rPr lang="en-US" sz="2400" dirty="0" smtClean="0"/>
              <a:t> – Lease must </a:t>
            </a:r>
            <a:r>
              <a:rPr lang="en-US" sz="2400" i="1" dirty="0" smtClean="0"/>
              <a:t>clearly specify</a:t>
            </a:r>
            <a:r>
              <a:rPr lang="en-US" sz="2400" dirty="0"/>
              <a:t> </a:t>
            </a:r>
            <a:r>
              <a:rPr lang="en-US" sz="2400" dirty="0" smtClean="0"/>
              <a:t>that the O/O is not required to purchase ANYTHING from the Carrier.</a:t>
            </a:r>
            <a:endParaRPr lang="en-US" sz="2400" b="1" dirty="0" smtClean="0"/>
          </a:p>
          <a:p>
            <a:r>
              <a:rPr lang="en-US" sz="2400" b="1" dirty="0" smtClean="0"/>
              <a:t>Insurance</a:t>
            </a:r>
            <a:r>
              <a:rPr lang="en-US" sz="2400" dirty="0" smtClean="0"/>
              <a:t> – Lease must </a:t>
            </a:r>
            <a:r>
              <a:rPr lang="en-US" sz="2400" i="1" dirty="0" smtClean="0"/>
              <a:t>clearly specify</a:t>
            </a:r>
            <a:r>
              <a:rPr lang="en-US" sz="2400" dirty="0"/>
              <a:t> </a:t>
            </a:r>
            <a:r>
              <a:rPr lang="en-US" sz="2400" dirty="0" smtClean="0"/>
              <a:t>the following:</a:t>
            </a:r>
            <a:endParaRPr lang="en-US" sz="2400" b="1" dirty="0" smtClean="0"/>
          </a:p>
          <a:p>
            <a:pPr lvl="1" indent="-342900">
              <a:buFont typeface="+mj-lt"/>
              <a:buAutoNum type="arabicPeriod"/>
            </a:pPr>
            <a:r>
              <a:rPr lang="en-US" sz="2000" dirty="0" smtClean="0"/>
              <a:t>The Carrier’s statutory responsibility to maintain insurance coverage for the protection of the public;</a:t>
            </a:r>
          </a:p>
          <a:p>
            <a:pPr lvl="1" indent="-342900">
              <a:buFont typeface="+mj-lt"/>
              <a:buAutoNum type="arabicPeriod"/>
            </a:pPr>
            <a:r>
              <a:rPr lang="en-US" sz="2000" dirty="0" smtClean="0"/>
              <a:t>The party (O/O or Carrier) responsible for any other insurance, e.g. bobtail insurance; and </a:t>
            </a:r>
          </a:p>
          <a:p>
            <a:pPr lvl="1" indent="-342900">
              <a:buFont typeface="+mj-lt"/>
              <a:buAutoNum type="arabicPeriod"/>
            </a:pPr>
            <a:r>
              <a:rPr lang="en-US" sz="2000" dirty="0" smtClean="0"/>
              <a:t>When Deductions may be made by Carrier to the O/O’s settlement statements and how the Deductions are calculated.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21118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Truth-in-Leasing Regulations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7924800" cy="4762500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/>
              <a:t>Written Lease Requirements:</a:t>
            </a:r>
          </a:p>
          <a:p>
            <a:r>
              <a:rPr lang="en-US" sz="2400" b="1" dirty="0" smtClean="0"/>
              <a:t>Escrow Accounts</a:t>
            </a:r>
            <a:r>
              <a:rPr lang="en-US" sz="2400" dirty="0" smtClean="0"/>
              <a:t> – Regulations require that:</a:t>
            </a:r>
            <a:endParaRPr lang="en-US" sz="2400" b="1" dirty="0" smtClean="0"/>
          </a:p>
          <a:p>
            <a:pPr marL="800100" lvl="1" indent="-342900">
              <a:buFont typeface="+mj-lt"/>
              <a:buAutoNum type="arabicPeriod"/>
            </a:pPr>
            <a:r>
              <a:rPr lang="en-US" sz="2000" b="1" dirty="0" smtClean="0"/>
              <a:t>Amount &amp; Use</a:t>
            </a:r>
            <a:r>
              <a:rPr lang="en-US" sz="2000" dirty="0" smtClean="0"/>
              <a:t> – Carrier clearly state the amount required to fund an escrow account and items to which the funds will be applied;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b="1" dirty="0" smtClean="0"/>
              <a:t>Accounting</a:t>
            </a:r>
            <a:r>
              <a:rPr lang="en-US" sz="2000" dirty="0" smtClean="0"/>
              <a:t> </a:t>
            </a:r>
            <a:r>
              <a:rPr lang="en-US" sz="2000" dirty="0"/>
              <a:t>– Carrier must </a:t>
            </a:r>
            <a:r>
              <a:rPr lang="en-US" sz="2000" dirty="0" smtClean="0"/>
              <a:t>account for all transactions on </a:t>
            </a:r>
            <a:r>
              <a:rPr lang="en-US" sz="2000" dirty="0"/>
              <a:t>settlement </a:t>
            </a:r>
            <a:r>
              <a:rPr lang="en-US" sz="2000" dirty="0" smtClean="0"/>
              <a:t>statements and pay interest on the fund.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b="1" dirty="0" smtClean="0"/>
              <a:t>Right of O/O</a:t>
            </a:r>
            <a:r>
              <a:rPr lang="en-US" sz="2000" dirty="0" smtClean="0"/>
              <a:t> – O/O has the right to an accounting at any time;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b="1" dirty="0" smtClean="0"/>
              <a:t>Return of Escrowed Monies</a:t>
            </a:r>
            <a:r>
              <a:rPr lang="en-US" sz="2000" dirty="0" smtClean="0"/>
              <a:t> </a:t>
            </a:r>
            <a:r>
              <a:rPr lang="en-US" sz="2000" dirty="0"/>
              <a:t>– Lease must clearly specify the </a:t>
            </a:r>
            <a:r>
              <a:rPr lang="en-US" sz="2000" i="1" dirty="0"/>
              <a:t>conditions</a:t>
            </a:r>
            <a:r>
              <a:rPr lang="en-US" sz="2000" dirty="0"/>
              <a:t> under which funds </a:t>
            </a:r>
            <a:r>
              <a:rPr lang="en-US" sz="2000" dirty="0" smtClean="0"/>
              <a:t>returned and what may be deducted if the </a:t>
            </a:r>
            <a:r>
              <a:rPr lang="en-US" sz="2000" i="1" dirty="0" smtClean="0"/>
              <a:t>conditions</a:t>
            </a:r>
            <a:r>
              <a:rPr lang="en-US" sz="2000" dirty="0" smtClean="0"/>
              <a:t> are not met.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b="1" dirty="0" smtClean="0"/>
              <a:t>Final Accounting</a:t>
            </a:r>
            <a:r>
              <a:rPr lang="en-US" sz="2000" dirty="0" smtClean="0"/>
              <a:t> – 45-day period after termination of Lease.</a:t>
            </a:r>
            <a:endParaRPr lang="en-US" sz="2000" dirty="0"/>
          </a:p>
          <a:p>
            <a:pPr marL="800100" lvl="1" indent="-342900">
              <a:buFont typeface="+mj-lt"/>
              <a:buAutoNum type="arabicPeriod"/>
            </a:pPr>
            <a:endParaRPr lang="en-US" sz="2000" dirty="0"/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7738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Lawsuits and Litigation Trends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Lawsuits and Litigation Trends</a:t>
            </a:r>
            <a:endParaRPr lang="en-US" sz="3600" b="1" dirty="0"/>
          </a:p>
          <a:p>
            <a:r>
              <a:rPr lang="en-US" sz="2400" b="1" dirty="0" smtClean="0"/>
              <a:t>Private Causes of Action – ICC Termination Act of 1995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Violation of the Truth-in-Leasing Regulations entitles the Owner-Operator to a “private right of action”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Owner-Operator can collect </a:t>
            </a:r>
            <a:r>
              <a:rPr lang="en-US" sz="2000" b="1" dirty="0" smtClean="0"/>
              <a:t>actual damages</a:t>
            </a:r>
            <a:r>
              <a:rPr lang="en-US" sz="2000" dirty="0" smtClean="0"/>
              <a:t>, as well as </a:t>
            </a:r>
            <a:r>
              <a:rPr lang="en-US" sz="2000" b="1" dirty="0" smtClean="0"/>
              <a:t>attorney’s fees</a:t>
            </a:r>
            <a:r>
              <a:rPr lang="en-US" sz="2000" dirty="0" smtClean="0"/>
              <a:t> and </a:t>
            </a:r>
            <a:r>
              <a:rPr lang="en-US" sz="2000" b="1" dirty="0" smtClean="0"/>
              <a:t>costs.</a:t>
            </a:r>
          </a:p>
          <a:p>
            <a:pPr marL="400050"/>
            <a:r>
              <a:rPr lang="en-US" sz="2400" b="1" dirty="0" smtClean="0"/>
              <a:t>Leasing Regulation Lawsuits &amp; Misclassification Lawsuits</a:t>
            </a:r>
            <a:endParaRPr lang="en-US" sz="2400" dirty="0" smtClean="0"/>
          </a:p>
          <a:p>
            <a:pPr marL="971550" lvl="1" indent="-457200">
              <a:buFont typeface="+mj-lt"/>
              <a:buAutoNum type="arabicPeriod"/>
            </a:pPr>
            <a:r>
              <a:rPr lang="en-US" sz="2000" dirty="0" smtClean="0"/>
              <a:t>Leasing Reg. Lawsuits – </a:t>
            </a:r>
            <a:r>
              <a:rPr lang="en-US" sz="2000" i="1" dirty="0" err="1" smtClean="0"/>
              <a:t>TransAm</a:t>
            </a:r>
            <a:r>
              <a:rPr lang="en-US" sz="2000" i="1" dirty="0" smtClean="0"/>
              <a:t> Leasing</a:t>
            </a:r>
            <a:r>
              <a:rPr lang="en-US" sz="2000" dirty="0" smtClean="0"/>
              <a:t> and </a:t>
            </a:r>
            <a:r>
              <a:rPr lang="en-US" sz="2000" i="1" dirty="0" smtClean="0"/>
              <a:t>Celadon</a:t>
            </a:r>
            <a:endParaRPr lang="en-US" sz="2000" dirty="0" smtClean="0"/>
          </a:p>
          <a:p>
            <a:pPr marL="971550" lvl="1" indent="-457200">
              <a:buFont typeface="+mj-lt"/>
              <a:buAutoNum type="arabicPeriod"/>
            </a:pPr>
            <a:r>
              <a:rPr lang="en-US" sz="2000" dirty="0" smtClean="0"/>
              <a:t>Misclassification Lawsuits – </a:t>
            </a:r>
            <a:r>
              <a:rPr lang="en-US" sz="2000" i="1" dirty="0" smtClean="0"/>
              <a:t>FedEx</a:t>
            </a:r>
            <a:r>
              <a:rPr lang="en-US" sz="2000" dirty="0" smtClean="0"/>
              <a:t> and </a:t>
            </a:r>
            <a:r>
              <a:rPr lang="en-US" sz="2000" i="1" dirty="0" smtClean="0"/>
              <a:t>Swift</a:t>
            </a:r>
            <a:endParaRPr lang="en-US" sz="2000" dirty="0" smtClean="0"/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5776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Lawsuits and Litigation Trends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Lawsuits and Litigation Trends</a:t>
            </a:r>
            <a:endParaRPr lang="en-US" sz="3600" b="1" dirty="0"/>
          </a:p>
          <a:p>
            <a:r>
              <a:rPr lang="en-US" sz="2400" b="1" i="1" dirty="0" err="1" smtClean="0"/>
              <a:t>TransAm</a:t>
            </a:r>
            <a:r>
              <a:rPr lang="en-US" sz="2400" b="1" i="1" dirty="0" smtClean="0"/>
              <a:t> Leasing – Forced Purchases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Plaintiffs’ Argument – mandatory satellite charges = forced purchase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Defendant Carrier – lost money on the program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Status – Dist. Ct. held for Plaintiffs; </a:t>
            </a:r>
            <a:r>
              <a:rPr lang="en-US" sz="2000" dirty="0" err="1" smtClean="0"/>
              <a:t>TransAm</a:t>
            </a:r>
            <a:r>
              <a:rPr lang="en-US" sz="2000" dirty="0" smtClean="0"/>
              <a:t> appealed</a:t>
            </a:r>
          </a:p>
          <a:p>
            <a:pPr marL="400050"/>
            <a:r>
              <a:rPr lang="en-US" sz="2400" b="1" i="1" dirty="0" smtClean="0"/>
              <a:t>Celadon</a:t>
            </a:r>
            <a:r>
              <a:rPr lang="en-US" sz="2400" b="1" dirty="0" smtClean="0"/>
              <a:t> – </a:t>
            </a:r>
            <a:r>
              <a:rPr lang="en-US" sz="2400" b="1" i="1" dirty="0" smtClean="0"/>
              <a:t>Failure to be specific</a:t>
            </a:r>
            <a:endParaRPr lang="en-US" sz="2400" dirty="0" smtClean="0"/>
          </a:p>
          <a:p>
            <a:pPr marL="971550" lvl="1" indent="-457200">
              <a:buFont typeface="+mj-lt"/>
              <a:buAutoNum type="arabicPeriod"/>
            </a:pPr>
            <a:r>
              <a:rPr lang="en-US" sz="2000" dirty="0" smtClean="0"/>
              <a:t>Plaintiffs’ Argument – Carrier violated Regulations b/c it did not pass through 100% of fuel discounts from Flying J</a:t>
            </a:r>
          </a:p>
          <a:p>
            <a:pPr marL="971550" lvl="1" indent="-457200">
              <a:buFont typeface="+mj-lt"/>
              <a:buAutoNum type="arabicPeriod"/>
            </a:pPr>
            <a:r>
              <a:rPr lang="en-US" sz="2000" dirty="0" smtClean="0"/>
              <a:t>Contract did not </a:t>
            </a:r>
            <a:r>
              <a:rPr lang="en-US" sz="2000" i="1" dirty="0" smtClean="0"/>
              <a:t>clearly specify</a:t>
            </a:r>
            <a:r>
              <a:rPr lang="en-US" sz="2000" dirty="0" smtClean="0"/>
              <a:t> Carrier would keep portion</a:t>
            </a:r>
          </a:p>
          <a:p>
            <a:pPr marL="971550" lvl="1" indent="-457200">
              <a:buFont typeface="+mj-lt"/>
              <a:buAutoNum type="arabicPeriod"/>
            </a:pPr>
            <a:r>
              <a:rPr lang="en-US" sz="2000" dirty="0" smtClean="0"/>
              <a:t>Status – Appellate Ct. affirmed </a:t>
            </a:r>
            <a:r>
              <a:rPr lang="en-US" sz="2000" dirty="0" err="1" smtClean="0"/>
              <a:t>jdmt</a:t>
            </a:r>
            <a:r>
              <a:rPr lang="en-US" sz="2000" dirty="0" smtClean="0"/>
              <a:t>. of $3.8MM for Drivers </a:t>
            </a:r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90583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Lawsuits and Litigation Trends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Lawsuits and Litigation Trends</a:t>
            </a:r>
            <a:endParaRPr lang="en-US" sz="3600" b="1" dirty="0"/>
          </a:p>
          <a:p>
            <a:r>
              <a:rPr lang="en-US" sz="2400" b="1" i="1" dirty="0" smtClean="0"/>
              <a:t>FedEx – Misclassification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Cost of Settlement – approx. $500 million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FedEx Missteps: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Right to Control Appearance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Right to Control Drivers’ Vehicles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Controls the Times Drivers can Work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Controls How and When Drivers Deliver Packages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Required Drivers to Exercise Proper Decorum in Conducting Business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FedEx argued it lacked control over some parts of driver’s job – Court held the control it did exercise outweighed the parts it did not control.</a:t>
            </a:r>
          </a:p>
          <a:p>
            <a:pPr marL="1200150" lvl="2" indent="-342900">
              <a:buFont typeface="+mj-lt"/>
              <a:buAutoNum type="alphaLcPeriod"/>
            </a:pPr>
            <a:endParaRPr lang="en-US" sz="1600" dirty="0" smtClean="0"/>
          </a:p>
          <a:p>
            <a:pPr marL="400050"/>
            <a:r>
              <a:rPr lang="en-US" sz="2000" dirty="0" smtClean="0"/>
              <a:t> </a:t>
            </a:r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6737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Lawsuits and Litigation Trends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Lawsuits and Litigation Trends</a:t>
            </a:r>
            <a:endParaRPr lang="en-US" sz="3600" b="1" dirty="0"/>
          </a:p>
          <a:p>
            <a:r>
              <a:rPr lang="en-US" sz="2400" b="1" i="1" dirty="0" smtClean="0"/>
              <a:t>Swift – Misclassification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Swift Model: Drivers leased Truck from a Swift-owned leasing company and then leased the Truck back to Swift under the Truth-in-Leasing Regulations.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Swift Missteps: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Drivers’ work was “the core of Swift’s business”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Contractor Agreement – Automatic Renewal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Contractor Agreement – Either party could terminate “At-Will”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Control – Swift had ability to take “control of Driver’s truck to complete delivery”</a:t>
            </a:r>
          </a:p>
          <a:p>
            <a:pPr marL="1200150" lvl="2" indent="-342900">
              <a:buFont typeface="+mj-lt"/>
              <a:buAutoNum type="alphaLcPeriod"/>
            </a:pPr>
            <a:r>
              <a:rPr lang="en-US" sz="1600" dirty="0" smtClean="0"/>
              <a:t>Control – Swift controlled Drivers’ opportunity to make a profit through load assignments</a:t>
            </a:r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6310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Lawsuits and Litigation Trends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Lawsuits and Litigation Trends</a:t>
            </a:r>
            <a:endParaRPr lang="en-US" sz="3600" b="1" dirty="0"/>
          </a:p>
          <a:p>
            <a:r>
              <a:rPr lang="en-US" sz="2400" b="1" i="1" dirty="0" smtClean="0"/>
              <a:t>Swift – Misclassification (cont.)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Swift Missteps:</a:t>
            </a:r>
          </a:p>
          <a:p>
            <a:pPr marL="1200150" lvl="2" indent="-342900">
              <a:buFont typeface="+mj-lt"/>
              <a:buAutoNum type="alphaLcPeriod" startAt="6"/>
            </a:pPr>
            <a:r>
              <a:rPr lang="en-US" sz="1600" dirty="0" smtClean="0"/>
              <a:t>Drivers were required to comply with “any company policy”</a:t>
            </a:r>
          </a:p>
          <a:p>
            <a:pPr marL="1200150" lvl="2" indent="-342900">
              <a:buFont typeface="+mj-lt"/>
              <a:buAutoNum type="alphaLcPeriod" startAt="6"/>
            </a:pPr>
            <a:r>
              <a:rPr lang="en-US" sz="1600" dirty="0" smtClean="0"/>
              <a:t>The Leasing Co.’s lease with Driver required the Driver to have an Independent Contractor Agreement with Swift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Court Ruling – held that Drivers were misclassified as independent contractors in light of the overall control Swift maintained in the relationship.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 smtClean="0"/>
              <a:t>Status – Currently on Appeal to the 9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Cir. Court of Appeals</a:t>
            </a:r>
          </a:p>
        </p:txBody>
      </p:sp>
      <p:pic>
        <p:nvPicPr>
          <p:cNvPr id="4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2675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 Information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 smtClean="0"/>
              <a:t>Eric </a:t>
            </a:r>
            <a:r>
              <a:rPr lang="en-US" sz="2400" b="1" dirty="0"/>
              <a:t>A. </a:t>
            </a:r>
            <a:r>
              <a:rPr lang="en-US" sz="2400" b="1" dirty="0" smtClean="0"/>
              <a:t>Baker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dirty="0" smtClean="0"/>
              <a:t>ebaker@salawus.com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smtClean="0"/>
              <a:t>Office: 317-615-3108</a:t>
            </a:r>
            <a:endParaRPr lang="en-US" sz="2000" dirty="0" smtClean="0"/>
          </a:p>
        </p:txBody>
      </p:sp>
      <p:pic>
        <p:nvPicPr>
          <p:cNvPr id="6" name="Picture 6" descr="SA_box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4238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78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Presenters – just add me to whatever you have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smtClean="0"/>
              <a:t>Ben droessler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smtClean="0"/>
              <a:t>Vice President, Transportation Practice 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bdroessler@cottinghambutler.com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563.587.5248</a:t>
            </a:r>
            <a:endParaRPr lang="en-US" dirty="0"/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1"/>
          </p:nvPr>
        </p:nvSpPr>
        <p:spPr/>
      </p:sp>
    </p:spTree>
    <p:extLst>
      <p:ext uri="{BB962C8B-B14F-4D97-AF65-F5344CB8AC3E}">
        <p14:creationId xmlns:p14="http://schemas.microsoft.com/office/powerpoint/2010/main" val="335824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 contract Structure – insurance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smtClean="0"/>
              <a:t>Indemnity Provisions (Hold Harmless)</a:t>
            </a:r>
          </a:p>
          <a:p>
            <a:r>
              <a:rPr lang="en-US" dirty="0" smtClean="0"/>
              <a:t>Type &amp; Quality of OO Policies</a:t>
            </a:r>
          </a:p>
        </p:txBody>
      </p:sp>
    </p:spTree>
    <p:extLst>
      <p:ext uri="{BB962C8B-B14F-4D97-AF65-F5344CB8AC3E}">
        <p14:creationId xmlns:p14="http://schemas.microsoft.com/office/powerpoint/2010/main" val="324333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Indemnity provisions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smtClean="0"/>
              <a:t>What can go wrong?</a:t>
            </a:r>
          </a:p>
          <a:p>
            <a:r>
              <a:rPr lang="en-US" dirty="0" smtClean="0"/>
              <a:t>Auto Liability</a:t>
            </a:r>
          </a:p>
          <a:p>
            <a:pPr lvl="1"/>
            <a:r>
              <a:rPr lang="en-US" dirty="0" smtClean="0"/>
              <a:t>ISO </a:t>
            </a:r>
            <a:r>
              <a:rPr lang="en-US" dirty="0"/>
              <a:t>replaced “</a:t>
            </a:r>
            <a:r>
              <a:rPr lang="en-US" dirty="0" smtClean="0"/>
              <a:t>Truckers” </a:t>
            </a:r>
            <a:r>
              <a:rPr lang="en-US" dirty="0"/>
              <a:t>with “Motor </a:t>
            </a:r>
            <a:r>
              <a:rPr lang="en-US" dirty="0" smtClean="0"/>
              <a:t>Carrier” Auto </a:t>
            </a:r>
            <a:r>
              <a:rPr lang="en-US" dirty="0"/>
              <a:t>Liability </a:t>
            </a:r>
            <a:r>
              <a:rPr lang="en-US" dirty="0" smtClean="0"/>
              <a:t>Form</a:t>
            </a:r>
            <a:endParaRPr lang="en-US" dirty="0"/>
          </a:p>
          <a:p>
            <a:pPr lvl="1"/>
            <a:r>
              <a:rPr lang="en-US" dirty="0" smtClean="0"/>
              <a:t>New form does </a:t>
            </a:r>
            <a:r>
              <a:rPr lang="en-US" b="1" u="sng" dirty="0" smtClean="0"/>
              <a:t>not</a:t>
            </a:r>
            <a:r>
              <a:rPr lang="en-US" dirty="0" smtClean="0"/>
              <a:t> automatically cover OO unless</a:t>
            </a:r>
          </a:p>
          <a:p>
            <a:pPr lvl="2"/>
            <a:r>
              <a:rPr lang="en-US" dirty="0" smtClean="0"/>
              <a:t>Written lease agreement</a:t>
            </a:r>
          </a:p>
          <a:p>
            <a:pPr lvl="2"/>
            <a:r>
              <a:rPr lang="en-US" dirty="0" smtClean="0"/>
              <a:t>Equipment used in motor carrier’s business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 hold harmless in lease </a:t>
            </a:r>
            <a:r>
              <a:rPr lang="en-US" dirty="0"/>
              <a:t>a</a:t>
            </a:r>
            <a:r>
              <a:rPr lang="en-US" dirty="0" smtClean="0"/>
              <a:t>greement</a:t>
            </a:r>
            <a:endParaRPr lang="en-US" dirty="0"/>
          </a:p>
          <a:p>
            <a:pPr lvl="1"/>
            <a:r>
              <a:rPr lang="en-US" dirty="0" smtClean="0"/>
              <a:t>Problematic because?</a:t>
            </a:r>
          </a:p>
          <a:p>
            <a:pPr lvl="2"/>
            <a:r>
              <a:rPr lang="en-US" dirty="0" smtClean="0"/>
              <a:t>OO expects coverage</a:t>
            </a:r>
          </a:p>
          <a:p>
            <a:pPr lvl="2"/>
            <a:r>
              <a:rPr lang="en-US" dirty="0" smtClean="0"/>
              <a:t>No attorney/client privilege with OO</a:t>
            </a:r>
          </a:p>
          <a:p>
            <a:pPr lvl="2"/>
            <a:r>
              <a:rPr lang="en-US" dirty="0" smtClean="0"/>
              <a:t>No defense costs for OO</a:t>
            </a:r>
          </a:p>
          <a:p>
            <a:pPr lvl="2"/>
            <a:r>
              <a:rPr lang="en-US" dirty="0" smtClean="0"/>
              <a:t>OO becomes plaintiff’s prime witness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63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Indemnity provisions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smtClean="0"/>
              <a:t>How to fix it?</a:t>
            </a:r>
          </a:p>
          <a:p>
            <a:r>
              <a:rPr lang="en-US" dirty="0" smtClean="0"/>
              <a:t>Auto Liability</a:t>
            </a:r>
          </a:p>
          <a:p>
            <a:pPr lvl="1"/>
            <a:r>
              <a:rPr lang="en-US" dirty="0" smtClean="0"/>
              <a:t>Lease agreement with each OO</a:t>
            </a:r>
          </a:p>
          <a:p>
            <a:pPr lvl="1"/>
            <a:r>
              <a:rPr lang="en-US" dirty="0" smtClean="0"/>
              <a:t>Limit hold harmless to specific amount</a:t>
            </a:r>
          </a:p>
          <a:p>
            <a:pPr lvl="1"/>
            <a:r>
              <a:rPr lang="en-US" dirty="0" smtClean="0"/>
              <a:t>Limit hold harmless to </a:t>
            </a:r>
            <a:r>
              <a:rPr lang="en-US" b="1" u="sng" dirty="0" smtClean="0"/>
              <a:t>not</a:t>
            </a:r>
            <a:r>
              <a:rPr lang="en-US" dirty="0" smtClean="0"/>
              <a:t> include auto liability</a:t>
            </a:r>
          </a:p>
          <a:p>
            <a:pPr lvl="1"/>
            <a:r>
              <a:rPr lang="en-US" dirty="0" smtClean="0"/>
              <a:t>Endorsement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3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Indemnity provisions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362" y="903984"/>
            <a:ext cx="6142876" cy="546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54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 &amp; Quality of OO policies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can go wrong?</a:t>
            </a:r>
          </a:p>
          <a:p>
            <a:r>
              <a:rPr lang="en-US" dirty="0" smtClean="0"/>
              <a:t>Non-Trucking Liability</a:t>
            </a:r>
          </a:p>
          <a:p>
            <a:pPr lvl="1"/>
            <a:r>
              <a:rPr lang="en-US" dirty="0" smtClean="0"/>
              <a:t>Very limited policy – “in the business of”</a:t>
            </a:r>
            <a:r>
              <a:rPr lang="en-US" dirty="0"/>
              <a:t> – not Bobtail </a:t>
            </a:r>
            <a:endParaRPr lang="en-US" dirty="0" smtClean="0"/>
          </a:p>
          <a:p>
            <a:pPr lvl="1"/>
            <a:r>
              <a:rPr lang="en-US" dirty="0" smtClean="0"/>
              <a:t>Denied NTL claims fall to your Auto Liability policy = increased premiums for you</a:t>
            </a:r>
          </a:p>
          <a:p>
            <a:pPr lvl="1"/>
            <a:r>
              <a:rPr lang="en-US" dirty="0" smtClean="0"/>
              <a:t>Common claim denials</a:t>
            </a:r>
          </a:p>
          <a:p>
            <a:pPr lvl="2"/>
            <a:r>
              <a:rPr lang="en-US" dirty="0" smtClean="0"/>
              <a:t>To and from OO’s home and terminal</a:t>
            </a:r>
          </a:p>
          <a:p>
            <a:pPr lvl="2"/>
            <a:r>
              <a:rPr lang="en-US" dirty="0" smtClean="0"/>
              <a:t>Maintaining the vehicle (oil changes, truck washes, </a:t>
            </a:r>
            <a:r>
              <a:rPr lang="en-US" dirty="0" err="1" smtClean="0"/>
              <a:t>etc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Waiting for next load</a:t>
            </a:r>
          </a:p>
          <a:p>
            <a:pPr marL="0" lvl="1" indent="0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95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 &amp; Quality of OO policies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fix it?</a:t>
            </a:r>
          </a:p>
          <a:p>
            <a:r>
              <a:rPr lang="en-US" dirty="0" smtClean="0"/>
              <a:t>Non-Trucking Liability</a:t>
            </a:r>
          </a:p>
          <a:p>
            <a:pPr lvl="1"/>
            <a:r>
              <a:rPr lang="en-US" dirty="0" smtClean="0"/>
              <a:t>Better policy in your settlement program</a:t>
            </a:r>
          </a:p>
          <a:p>
            <a:pPr lvl="2"/>
            <a:r>
              <a:rPr lang="en-US" dirty="0" smtClean="0"/>
              <a:t>Add coverage back for: to/from, maintenance, &amp; hovering</a:t>
            </a:r>
          </a:p>
          <a:p>
            <a:pPr lvl="2"/>
            <a:r>
              <a:rPr lang="en-US" dirty="0" smtClean="0"/>
              <a:t>Consider true Bobtail or </a:t>
            </a:r>
            <a:r>
              <a:rPr lang="en-US" dirty="0" err="1" smtClean="0"/>
              <a:t>Unladen</a:t>
            </a:r>
            <a:endParaRPr lang="en-US" dirty="0" smtClean="0"/>
          </a:p>
          <a:p>
            <a:pPr lvl="1"/>
            <a:r>
              <a:rPr lang="en-US" dirty="0" smtClean="0"/>
              <a:t>Add “as good or better” lease agreement provision</a:t>
            </a:r>
          </a:p>
          <a:p>
            <a:pPr marL="0" lvl="1" indent="0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4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Type &amp; Quality of OO </a:t>
            </a:r>
            <a:r>
              <a:rPr lang="en-US" dirty="0" smtClean="0"/>
              <a:t>policies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/>
            <a:r>
              <a:rPr lang="en-US" dirty="0" smtClean="0">
                <a:solidFill>
                  <a:srgbClr val="3F3F3F">
                    <a:lumMod val="95000"/>
                    <a:lumOff val="5000"/>
                  </a:srgbClr>
                </a:solidFill>
              </a:rPr>
              <a:t>CASE STUDY: 279 unit Owner </a:t>
            </a:r>
            <a:r>
              <a:rPr lang="en-US" dirty="0">
                <a:solidFill>
                  <a:srgbClr val="3F3F3F">
                    <a:lumMod val="95000"/>
                    <a:lumOff val="5000"/>
                  </a:srgbClr>
                </a:solidFill>
              </a:rPr>
              <a:t>O</a:t>
            </a:r>
            <a:r>
              <a:rPr lang="en-US" dirty="0" smtClean="0">
                <a:solidFill>
                  <a:srgbClr val="3F3F3F">
                    <a:lumMod val="95000"/>
                    <a:lumOff val="5000"/>
                  </a:srgbClr>
                </a:solidFill>
              </a:rPr>
              <a:t>perator fleet with settlement deduction </a:t>
            </a:r>
            <a:r>
              <a:rPr lang="en-US" b="1" dirty="0" smtClean="0">
                <a:solidFill>
                  <a:srgbClr val="3F3F3F">
                    <a:lumMod val="95000"/>
                    <a:lumOff val="5000"/>
                  </a:srgbClr>
                </a:solidFill>
              </a:rPr>
              <a:t>Non-Trucking Liability </a:t>
            </a:r>
            <a:r>
              <a:rPr lang="en-US" b="1" u="sng" dirty="0" smtClean="0">
                <a:solidFill>
                  <a:srgbClr val="3F3F3F">
                    <a:lumMod val="95000"/>
                    <a:lumOff val="5000"/>
                  </a:srgbClr>
                </a:solidFill>
              </a:rPr>
              <a:t>including</a:t>
            </a:r>
            <a:r>
              <a:rPr lang="en-US" dirty="0" smtClean="0">
                <a:solidFill>
                  <a:srgbClr val="3F3F3F">
                    <a:lumMod val="95000"/>
                    <a:lumOff val="5000"/>
                  </a:srgbClr>
                </a:solidFill>
              </a:rPr>
              <a:t> </a:t>
            </a:r>
            <a:r>
              <a:rPr lang="en-US" b="1" dirty="0" smtClean="0">
                <a:solidFill>
                  <a:srgbClr val="3F3F3F">
                    <a:lumMod val="95000"/>
                    <a:lumOff val="5000"/>
                  </a:srgbClr>
                </a:solidFill>
              </a:rPr>
              <a:t>To/From Endorsement</a:t>
            </a:r>
            <a:endParaRPr lang="en-US" b="1" dirty="0">
              <a:solidFill>
                <a:srgbClr val="3F3F3F">
                  <a:lumMod val="95000"/>
                  <a:lumOff val="5000"/>
                </a:srgbClr>
              </a:solidFill>
            </a:endParaRPr>
          </a:p>
          <a:p>
            <a:pPr marL="0" lvl="1" indent="0">
              <a:buNone/>
            </a:pPr>
            <a:endParaRPr lang="en-US" dirty="0" smtClean="0"/>
          </a:p>
        </p:txBody>
      </p:sp>
      <p:graphicFrame>
        <p:nvGraphicFramePr>
          <p:cNvPr id="4" name="Chart Placeholder 4"/>
          <p:cNvGraphicFramePr>
            <a:graphicFrameLocks/>
          </p:cNvGraphicFramePr>
          <p:nvPr>
            <p:extLst/>
          </p:nvPr>
        </p:nvGraphicFramePr>
        <p:xfrm>
          <a:off x="2933700" y="1895475"/>
          <a:ext cx="3429000" cy="4157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362700" y="2057400"/>
            <a:ext cx="24003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256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$353,250 in NTL claims paid, saving Motor Carrier estimated $706,500 in Auto Liability premiums*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E2565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001" y="6062865"/>
            <a:ext cx="36327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1" u="none" strike="noStrike" kern="1200" cap="none" spc="0" normalizeH="0" baseline="0" noProof="0" dirty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*Assumes </a:t>
            </a:r>
            <a:r>
              <a:rPr kumimoji="0" lang="en-US" sz="1200" b="0" i="1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 Liability insurer </a:t>
            </a:r>
            <a:r>
              <a:rPr kumimoji="0" lang="en-US" sz="1200" b="0" i="1" u="none" strike="noStrike" kern="1200" cap="none" spc="0" normalizeH="0" baseline="0" noProof="0" dirty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targeting 50% loss ratio</a:t>
            </a:r>
            <a:endParaRPr kumimoji="0" lang="en-US" sz="1200" b="0" i="1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895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7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 &amp; Quality of OO policies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can go wrong?</a:t>
            </a:r>
          </a:p>
          <a:p>
            <a:r>
              <a:rPr lang="en-US" dirty="0" smtClean="0"/>
              <a:t>Work Accident Coverage</a:t>
            </a:r>
          </a:p>
          <a:p>
            <a:pPr lvl="1"/>
            <a:r>
              <a:rPr lang="en-US" dirty="0" smtClean="0"/>
              <a:t>Injured OO &amp; their drivers have no coverage</a:t>
            </a:r>
          </a:p>
          <a:p>
            <a:pPr lvl="1"/>
            <a:r>
              <a:rPr lang="en-US" dirty="0" smtClean="0"/>
              <a:t>Occupational Accident – wide variety, even from same insurer (27/179)</a:t>
            </a:r>
          </a:p>
          <a:p>
            <a:pPr lvl="1"/>
            <a:r>
              <a:rPr lang="en-US" dirty="0" smtClean="0"/>
              <a:t>No coverage triggers OO to file work comp claim against motor carrier</a:t>
            </a:r>
          </a:p>
          <a:p>
            <a:pPr lvl="1"/>
            <a:r>
              <a:rPr lang="en-US" dirty="0" smtClean="0"/>
              <a:t>Multiple jurisdictions at play – each state interprets OO differently</a:t>
            </a:r>
          </a:p>
          <a:p>
            <a:pPr lvl="1"/>
            <a:r>
              <a:rPr lang="en-US" b="1" dirty="0" smtClean="0"/>
              <a:t>Motor Carrier work comp premium audit for OO pay</a:t>
            </a:r>
          </a:p>
          <a:p>
            <a:pPr marL="0" lvl="1" indent="0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485900" y="434340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TRAVELERS INDEMNITY COMPANY, v. D.J. FRANZEN, INC. (IA-2010): Travelers won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$550,661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audit (on top of $1,775 original premium), because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Franzen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failed to appeal audit to NCCI.  Court determined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Franzen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couldn’t contest either Travelers' determination that the drivers were employees or the premium charged.</a:t>
            </a:r>
          </a:p>
        </p:txBody>
      </p:sp>
    </p:spTree>
    <p:extLst>
      <p:ext uri="{BB962C8B-B14F-4D97-AF65-F5344CB8AC3E}">
        <p14:creationId xmlns:p14="http://schemas.microsoft.com/office/powerpoint/2010/main" val="14894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 &amp; Quality of OO policies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fix it?</a:t>
            </a:r>
          </a:p>
          <a:p>
            <a:r>
              <a:rPr lang="en-US" dirty="0" smtClean="0"/>
              <a:t>Work Accident Coverage</a:t>
            </a:r>
          </a:p>
          <a:p>
            <a:pPr lvl="1"/>
            <a:r>
              <a:rPr lang="en-US" dirty="0" smtClean="0"/>
              <a:t>Better policies in your settlement program</a:t>
            </a:r>
          </a:p>
          <a:p>
            <a:pPr lvl="2"/>
            <a:r>
              <a:rPr lang="en-US" dirty="0" smtClean="0"/>
              <a:t>Occupational Accident / Workers Compensation</a:t>
            </a:r>
          </a:p>
          <a:p>
            <a:pPr lvl="2"/>
            <a:r>
              <a:rPr lang="en-US" dirty="0" err="1" smtClean="0"/>
              <a:t>Occ</a:t>
            </a:r>
            <a:r>
              <a:rPr lang="en-US" dirty="0" smtClean="0"/>
              <a:t>/</a:t>
            </a:r>
            <a:r>
              <a:rPr lang="en-US" dirty="0" err="1" smtClean="0"/>
              <a:t>Acc</a:t>
            </a:r>
            <a:r>
              <a:rPr lang="en-US" dirty="0" smtClean="0"/>
              <a:t> – 17 critical policy must haves</a:t>
            </a:r>
          </a:p>
          <a:p>
            <a:pPr lvl="1"/>
            <a:r>
              <a:rPr lang="en-US" dirty="0" smtClean="0"/>
              <a:t>Add “as good or better” lease agreement provision</a:t>
            </a:r>
          </a:p>
          <a:p>
            <a:pPr lvl="1"/>
            <a:r>
              <a:rPr lang="en-US" dirty="0" smtClean="0"/>
              <a:t>Fleet owners paying drivers 1099 or W2?</a:t>
            </a:r>
          </a:p>
          <a:p>
            <a:pPr lvl="1"/>
            <a:r>
              <a:rPr lang="en-US" dirty="0" smtClean="0"/>
              <a:t>Buy Contingent/Contract Liability – defend &amp; pay OO work comp claims</a:t>
            </a:r>
          </a:p>
          <a:p>
            <a:pPr lvl="1"/>
            <a:r>
              <a:rPr lang="en-US" dirty="0" smtClean="0"/>
              <a:t>Audit waiver from work comp insurer</a:t>
            </a:r>
          </a:p>
          <a:p>
            <a:pPr marL="0" lvl="1" indent="0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57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smtClean="0"/>
              <a:t>OO Risk Scorecard – </a:t>
            </a:r>
            <a:r>
              <a:rPr lang="en-US" dirty="0" smtClean="0">
                <a:hlinkClick r:id="rId2"/>
              </a:rPr>
              <a:t>www.cottinghambutler.com/riskscorecard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6475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dirty="0"/>
              <a:t>Independent Contractor Agreements – Drafting and Insurance 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PRESENTERS:</a:t>
            </a:r>
          </a:p>
          <a:p>
            <a:endParaRPr lang="en-US" dirty="0"/>
          </a:p>
          <a:p>
            <a:pPr>
              <a:spcBef>
                <a:spcPts val="0"/>
              </a:spcBef>
            </a:pPr>
            <a:r>
              <a:rPr lang="en-US" i="1" dirty="0"/>
              <a:t>Eric A. Baker</a:t>
            </a:r>
            <a:r>
              <a:rPr lang="en-US" dirty="0"/>
              <a:t>		     	</a:t>
            </a:r>
            <a:r>
              <a:rPr lang="en-US" i="1" dirty="0" smtClean="0"/>
              <a:t>Ben </a:t>
            </a:r>
            <a:r>
              <a:rPr lang="en-US" i="1" dirty="0" err="1" smtClean="0"/>
              <a:t>Droessler</a:t>
            </a:r>
            <a:r>
              <a:rPr lang="en-US" i="1" dirty="0" smtClean="0"/>
              <a:t> </a:t>
            </a:r>
            <a:endParaRPr lang="en-US" i="1" dirty="0"/>
          </a:p>
          <a:p>
            <a:pPr>
              <a:spcBef>
                <a:spcPts val="0"/>
              </a:spcBef>
            </a:pPr>
            <a:r>
              <a:rPr lang="en-US" dirty="0"/>
              <a:t>Partner			     </a:t>
            </a:r>
            <a:r>
              <a:rPr lang="en-US" dirty="0" smtClean="0"/>
              <a:t>	Vice </a:t>
            </a:r>
            <a:r>
              <a:rPr lang="en-US" dirty="0"/>
              <a:t>President, </a:t>
            </a:r>
          </a:p>
          <a:p>
            <a:pPr>
              <a:spcBef>
                <a:spcPts val="0"/>
              </a:spcBef>
            </a:pPr>
            <a:r>
              <a:rPr lang="en-US" dirty="0"/>
              <a:t>				</a:t>
            </a:r>
            <a:r>
              <a:rPr lang="en-US" dirty="0" smtClean="0"/>
              <a:t>Transportation Practice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317-615-3108			563-587-5248</a:t>
            </a:r>
          </a:p>
          <a:p>
            <a:pPr>
              <a:spcBef>
                <a:spcPts val="0"/>
              </a:spcBef>
            </a:pPr>
            <a:r>
              <a:rPr lang="en-US" dirty="0" smtClean="0">
                <a:hlinkClick r:id="rId2"/>
              </a:rPr>
              <a:t>ebaker@salawus.com</a:t>
            </a:r>
            <a:r>
              <a:rPr lang="en-US" dirty="0" smtClean="0"/>
              <a:t>		</a:t>
            </a:r>
            <a:r>
              <a:rPr lang="en-US" dirty="0" smtClean="0">
                <a:hlinkClick r:id="rId3"/>
              </a:rPr>
              <a:t>bdroessler@cottinghambutler.com</a:t>
            </a:r>
            <a:endParaRPr lang="en-US" dirty="0" smtClean="0"/>
          </a:p>
          <a:p>
            <a:pPr>
              <a:spcBef>
                <a:spcPts val="0"/>
              </a:spcBef>
            </a:pPr>
            <a:endParaRPr lang="en-US" dirty="0"/>
          </a:p>
          <a:p>
            <a:pPr>
              <a:spcBef>
                <a:spcPts val="0"/>
              </a:spcBef>
            </a:pPr>
            <a:r>
              <a:rPr lang="en-US" sz="2400" cap="small" dirty="0"/>
              <a:t>SmithAmundsen, LLC      </a:t>
            </a:r>
            <a:r>
              <a:rPr lang="en-US" sz="2400" dirty="0"/>
              <a:t>	</a:t>
            </a:r>
            <a:r>
              <a:rPr lang="en-US" sz="2400" cap="small" dirty="0" err="1" smtClean="0"/>
              <a:t>Cottingham</a:t>
            </a:r>
            <a:r>
              <a:rPr lang="en-US" sz="2400" cap="small" dirty="0" smtClean="0"/>
              <a:t> </a:t>
            </a:r>
            <a:r>
              <a:rPr lang="en-US" sz="2400" cap="small" dirty="0"/>
              <a:t>&amp; </a:t>
            </a:r>
            <a:r>
              <a:rPr lang="en-US" sz="2400" cap="small" dirty="0" smtClean="0"/>
              <a:t>Butler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201 N. Illinois St., Ste. 1400	800 Main Street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Indianapolis, IN  46204		Dubuque, IA  52001</a:t>
            </a:r>
            <a:endParaRPr lang="en-US" dirty="0"/>
          </a:p>
          <a:p>
            <a:pPr>
              <a:spcBef>
                <a:spcPts val="6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120166"/>
      </p:ext>
    </p:extLst>
  </p:cSld>
  <p:clrMapOvr>
    <a:masterClrMapping/>
  </p:clrMapOvr>
</p:sld>
</file>

<file path=ppt/theme/theme1.xml><?xml version="1.0" encoding="utf-8"?>
<a:theme xmlns:a="http://schemas.openxmlformats.org/drawingml/2006/main" name="FirmPowerPoint_Bars">
  <a:themeElements>
    <a:clrScheme name="FirmPowerPoint_Bars 13">
      <a:dk1>
        <a:srgbClr val="000000"/>
      </a:dk1>
      <a:lt1>
        <a:srgbClr val="FFFFFF"/>
      </a:lt1>
      <a:dk2>
        <a:srgbClr val="FFFFFF"/>
      </a:dk2>
      <a:lt2>
        <a:srgbClr val="C5C19D"/>
      </a:lt2>
      <a:accent1>
        <a:srgbClr val="D45522"/>
      </a:accent1>
      <a:accent2>
        <a:srgbClr val="D45522"/>
      </a:accent2>
      <a:accent3>
        <a:srgbClr val="FFFFFF"/>
      </a:accent3>
      <a:accent4>
        <a:srgbClr val="000000"/>
      </a:accent4>
      <a:accent5>
        <a:srgbClr val="E6B4AB"/>
      </a:accent5>
      <a:accent6>
        <a:srgbClr val="C04C1E"/>
      </a:accent6>
      <a:hlink>
        <a:srgbClr val="D45522"/>
      </a:hlink>
      <a:folHlink>
        <a:srgbClr val="3A6E8F"/>
      </a:folHlink>
    </a:clrScheme>
    <a:fontScheme name="FirmPowerPoint_Bar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irmPowerPoint_Bars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PowerPoint_Bars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PowerPoint_Bars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11">
        <a:dk1>
          <a:srgbClr val="000000"/>
        </a:dk1>
        <a:lt1>
          <a:srgbClr val="FFFFFF"/>
        </a:lt1>
        <a:dk2>
          <a:srgbClr val="FFFFFF"/>
        </a:dk2>
        <a:lt2>
          <a:srgbClr val="C5C19D"/>
        </a:lt2>
        <a:accent1>
          <a:srgbClr val="3A6E8F"/>
        </a:accent1>
        <a:accent2>
          <a:srgbClr val="BF311A"/>
        </a:accent2>
        <a:accent3>
          <a:srgbClr val="FFFFFF"/>
        </a:accent3>
        <a:accent4>
          <a:srgbClr val="000000"/>
        </a:accent4>
        <a:accent5>
          <a:srgbClr val="AEBAC6"/>
        </a:accent5>
        <a:accent6>
          <a:srgbClr val="AD2B16"/>
        </a:accent6>
        <a:hlink>
          <a:srgbClr val="BF311A"/>
        </a:hlink>
        <a:folHlink>
          <a:srgbClr val="3A6E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PowerPoint_Bars 12">
        <a:dk1>
          <a:srgbClr val="000000"/>
        </a:dk1>
        <a:lt1>
          <a:srgbClr val="FFFFFF"/>
        </a:lt1>
        <a:dk2>
          <a:srgbClr val="FFFFFF"/>
        </a:dk2>
        <a:lt2>
          <a:srgbClr val="C5C19D"/>
        </a:lt2>
        <a:accent1>
          <a:srgbClr val="BF311A"/>
        </a:accent1>
        <a:accent2>
          <a:srgbClr val="BF311A"/>
        </a:accent2>
        <a:accent3>
          <a:srgbClr val="FFFFFF"/>
        </a:accent3>
        <a:accent4>
          <a:srgbClr val="000000"/>
        </a:accent4>
        <a:accent5>
          <a:srgbClr val="DCADAB"/>
        </a:accent5>
        <a:accent6>
          <a:srgbClr val="AD2B16"/>
        </a:accent6>
        <a:hlink>
          <a:srgbClr val="BF311A"/>
        </a:hlink>
        <a:folHlink>
          <a:srgbClr val="3A6E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PowerPoint_Bars 13">
        <a:dk1>
          <a:srgbClr val="000000"/>
        </a:dk1>
        <a:lt1>
          <a:srgbClr val="FFFFFF"/>
        </a:lt1>
        <a:dk2>
          <a:srgbClr val="FFFFFF"/>
        </a:dk2>
        <a:lt2>
          <a:srgbClr val="C5C19D"/>
        </a:lt2>
        <a:accent1>
          <a:srgbClr val="D45522"/>
        </a:accent1>
        <a:accent2>
          <a:srgbClr val="D45522"/>
        </a:accent2>
        <a:accent3>
          <a:srgbClr val="FFFFFF"/>
        </a:accent3>
        <a:accent4>
          <a:srgbClr val="000000"/>
        </a:accent4>
        <a:accent5>
          <a:srgbClr val="E6B4AB"/>
        </a:accent5>
        <a:accent6>
          <a:srgbClr val="C04C1E"/>
        </a:accent6>
        <a:hlink>
          <a:srgbClr val="D45522"/>
        </a:hlink>
        <a:folHlink>
          <a:srgbClr val="3A6E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FirmPowerPoint_Bars">
  <a:themeElements>
    <a:clrScheme name="FirmPowerPoint_Bars 13">
      <a:dk1>
        <a:srgbClr val="000000"/>
      </a:dk1>
      <a:lt1>
        <a:srgbClr val="FFFFFF"/>
      </a:lt1>
      <a:dk2>
        <a:srgbClr val="FFFFFF"/>
      </a:dk2>
      <a:lt2>
        <a:srgbClr val="C5C19D"/>
      </a:lt2>
      <a:accent1>
        <a:srgbClr val="D45522"/>
      </a:accent1>
      <a:accent2>
        <a:srgbClr val="D45522"/>
      </a:accent2>
      <a:accent3>
        <a:srgbClr val="FFFFFF"/>
      </a:accent3>
      <a:accent4>
        <a:srgbClr val="000000"/>
      </a:accent4>
      <a:accent5>
        <a:srgbClr val="E6B4AB"/>
      </a:accent5>
      <a:accent6>
        <a:srgbClr val="C04C1E"/>
      </a:accent6>
      <a:hlink>
        <a:srgbClr val="D45522"/>
      </a:hlink>
      <a:folHlink>
        <a:srgbClr val="3A6E8F"/>
      </a:folHlink>
    </a:clrScheme>
    <a:fontScheme name="FirmPowerPoint_Bar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irmPowerPoint_Bars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PowerPoint_Bars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PowerPoint_Bars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mPowerPoint_Bars 11">
        <a:dk1>
          <a:srgbClr val="000000"/>
        </a:dk1>
        <a:lt1>
          <a:srgbClr val="FFFFFF"/>
        </a:lt1>
        <a:dk2>
          <a:srgbClr val="FFFFFF"/>
        </a:dk2>
        <a:lt2>
          <a:srgbClr val="C5C19D"/>
        </a:lt2>
        <a:accent1>
          <a:srgbClr val="3A6E8F"/>
        </a:accent1>
        <a:accent2>
          <a:srgbClr val="BF311A"/>
        </a:accent2>
        <a:accent3>
          <a:srgbClr val="FFFFFF"/>
        </a:accent3>
        <a:accent4>
          <a:srgbClr val="000000"/>
        </a:accent4>
        <a:accent5>
          <a:srgbClr val="AEBAC6"/>
        </a:accent5>
        <a:accent6>
          <a:srgbClr val="AD2B16"/>
        </a:accent6>
        <a:hlink>
          <a:srgbClr val="BF311A"/>
        </a:hlink>
        <a:folHlink>
          <a:srgbClr val="3A6E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PowerPoint_Bars 12">
        <a:dk1>
          <a:srgbClr val="000000"/>
        </a:dk1>
        <a:lt1>
          <a:srgbClr val="FFFFFF"/>
        </a:lt1>
        <a:dk2>
          <a:srgbClr val="FFFFFF"/>
        </a:dk2>
        <a:lt2>
          <a:srgbClr val="C5C19D"/>
        </a:lt2>
        <a:accent1>
          <a:srgbClr val="BF311A"/>
        </a:accent1>
        <a:accent2>
          <a:srgbClr val="BF311A"/>
        </a:accent2>
        <a:accent3>
          <a:srgbClr val="FFFFFF"/>
        </a:accent3>
        <a:accent4>
          <a:srgbClr val="000000"/>
        </a:accent4>
        <a:accent5>
          <a:srgbClr val="DCADAB"/>
        </a:accent5>
        <a:accent6>
          <a:srgbClr val="AD2B16"/>
        </a:accent6>
        <a:hlink>
          <a:srgbClr val="BF311A"/>
        </a:hlink>
        <a:folHlink>
          <a:srgbClr val="3A6E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PowerPoint_Bars 13">
        <a:dk1>
          <a:srgbClr val="000000"/>
        </a:dk1>
        <a:lt1>
          <a:srgbClr val="FFFFFF"/>
        </a:lt1>
        <a:dk2>
          <a:srgbClr val="FFFFFF"/>
        </a:dk2>
        <a:lt2>
          <a:srgbClr val="C5C19D"/>
        </a:lt2>
        <a:accent1>
          <a:srgbClr val="D45522"/>
        </a:accent1>
        <a:accent2>
          <a:srgbClr val="D45522"/>
        </a:accent2>
        <a:accent3>
          <a:srgbClr val="FFFFFF"/>
        </a:accent3>
        <a:accent4>
          <a:srgbClr val="000000"/>
        </a:accent4>
        <a:accent5>
          <a:srgbClr val="E6B4AB"/>
        </a:accent5>
        <a:accent6>
          <a:srgbClr val="C04C1E"/>
        </a:accent6>
        <a:hlink>
          <a:srgbClr val="D45522"/>
        </a:hlink>
        <a:folHlink>
          <a:srgbClr val="3A6E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Custom 4">
      <a:dk1>
        <a:srgbClr val="3F3F3F"/>
      </a:dk1>
      <a:lt1>
        <a:srgbClr val="FFFFFF"/>
      </a:lt1>
      <a:dk2>
        <a:srgbClr val="3F3F3F"/>
      </a:dk2>
      <a:lt2>
        <a:srgbClr val="FFFFFF"/>
      </a:lt2>
      <a:accent1>
        <a:srgbClr val="FFD24C"/>
      </a:accent1>
      <a:accent2>
        <a:srgbClr val="F2904E"/>
      </a:accent2>
      <a:accent3>
        <a:srgbClr val="C06240"/>
      </a:accent3>
      <a:accent4>
        <a:srgbClr val="E25656"/>
      </a:accent4>
      <a:accent5>
        <a:srgbClr val="4D6575"/>
      </a:accent5>
      <a:accent6>
        <a:srgbClr val="93D6DD"/>
      </a:accent6>
      <a:hlink>
        <a:srgbClr val="3F3F3F"/>
      </a:hlink>
      <a:folHlink>
        <a:srgbClr val="3F3F3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1674</Words>
  <Application>Microsoft Office PowerPoint</Application>
  <PresentationFormat>On-screen Show (4:3)</PresentationFormat>
  <Paragraphs>241</Paragraphs>
  <Slides>29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FirmPowerPoint_Bars</vt:lpstr>
      <vt:lpstr>3_FirmPowerPoint_Bars</vt:lpstr>
      <vt:lpstr>Office Theme</vt:lpstr>
      <vt:lpstr>Independent Contractor Agreements – Drafting and Insurance Considerations</vt:lpstr>
      <vt:lpstr>Understanding the Truth-in Leasing Regulations and Drafting O/O Equipment Lease Agreements</vt:lpstr>
      <vt:lpstr>Overview</vt:lpstr>
      <vt:lpstr>The Owner-Operator – Carrier Relationship</vt:lpstr>
      <vt:lpstr>Truth-in-Leasing Regulations</vt:lpstr>
      <vt:lpstr>Truth-in-Leasing Regulations</vt:lpstr>
      <vt:lpstr>Truth-in-Leasing Regulations</vt:lpstr>
      <vt:lpstr>Truth-in-Leasing Regulations</vt:lpstr>
      <vt:lpstr>Truth-in-Leasing Regulations</vt:lpstr>
      <vt:lpstr>Truth-in-Leasing Regulations</vt:lpstr>
      <vt:lpstr>Truth-in-Leasing Regulations</vt:lpstr>
      <vt:lpstr>Lawsuits and Litigation Trends</vt:lpstr>
      <vt:lpstr>Lawsuits and Litigation Trends</vt:lpstr>
      <vt:lpstr>Lawsuits and Litigation Trends</vt:lpstr>
      <vt:lpstr>Lawsuits and Litigation Trends</vt:lpstr>
      <vt:lpstr>Lawsuits and Litigation Trends</vt:lpstr>
      <vt:lpstr>Contact Information</vt:lpstr>
      <vt:lpstr>Presenters – just add me to whatever you have </vt:lpstr>
      <vt:lpstr>Proper contract Structure – insurance</vt:lpstr>
      <vt:lpstr>Indemnity provisions</vt:lpstr>
      <vt:lpstr>Indemnity provisions</vt:lpstr>
      <vt:lpstr>Indemnity provisions</vt:lpstr>
      <vt:lpstr>Type &amp; Quality of OO policies </vt:lpstr>
      <vt:lpstr>Type &amp; Quality of OO policies </vt:lpstr>
      <vt:lpstr>Type &amp; Quality of OO policies</vt:lpstr>
      <vt:lpstr>Type &amp; Quality of OO policies </vt:lpstr>
      <vt:lpstr>Type &amp; Quality of OO policies </vt:lpstr>
      <vt:lpstr>Next steps</vt:lpstr>
      <vt:lpstr>Independent Contractor Agreements – Drafting and Insurance Considerations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</dc:title>
  <dc:creator>Baker, Eric</dc:creator>
  <cp:lastModifiedBy>SmithAmundsen</cp:lastModifiedBy>
  <cp:revision>43</cp:revision>
  <cp:lastPrinted>2017-04-18T17:33:33Z</cp:lastPrinted>
  <dcterms:created xsi:type="dcterms:W3CDTF">2016-06-07T01:26:13Z</dcterms:created>
  <dcterms:modified xsi:type="dcterms:W3CDTF">2017-04-18T18:42:44Z</dcterms:modified>
  <cp:version>0</cp:version>
</cp:coreProperties>
</file>